
<file path=[Content_Types].xml><?xml version="1.0" encoding="utf-8"?>
<Types xmlns="http://schemas.openxmlformats.org/package/2006/content-types">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6"/>
  </p:notesMasterIdLst>
  <p:sldIdLst>
    <p:sldId id="261" r:id="rId2"/>
    <p:sldId id="272" r:id="rId3"/>
    <p:sldId id="290" r:id="rId4"/>
    <p:sldId id="274" r:id="rId5"/>
    <p:sldId id="289" r:id="rId6"/>
    <p:sldId id="276" r:id="rId7"/>
    <p:sldId id="277" r:id="rId8"/>
    <p:sldId id="278" r:id="rId9"/>
    <p:sldId id="279" r:id="rId10"/>
    <p:sldId id="280" r:id="rId11"/>
    <p:sldId id="288" r:id="rId12"/>
    <p:sldId id="270" r:id="rId13"/>
    <p:sldId id="256" r:id="rId14"/>
    <p:sldId id="258" r:id="rId15"/>
  </p:sldIdLst>
  <p:sldSz cx="9144000" cy="6858000" type="screen4x3"/>
  <p:notesSz cx="6858000" cy="9144000"/>
  <p:defaultTextStyle>
    <a:defPPr>
      <a:defRPr lang="en-US"/>
    </a:defPPr>
    <a:lvl1pPr algn="l" defTabSz="457200" rtl="0" fontAlgn="base">
      <a:spcBef>
        <a:spcPct val="0"/>
      </a:spcBef>
      <a:spcAft>
        <a:spcPct val="0"/>
      </a:spcAft>
      <a:defRPr kern="1200">
        <a:solidFill>
          <a:schemeClr val="tx1"/>
        </a:solidFill>
        <a:latin typeface="Arial" charset="0"/>
        <a:ea typeface="+mn-ea"/>
        <a:cs typeface="Arial" charset="0"/>
      </a:defRPr>
    </a:lvl1pPr>
    <a:lvl2pPr marL="457200" algn="l" defTabSz="457200" rtl="0" fontAlgn="base">
      <a:spcBef>
        <a:spcPct val="0"/>
      </a:spcBef>
      <a:spcAft>
        <a:spcPct val="0"/>
      </a:spcAft>
      <a:defRPr kern="1200">
        <a:solidFill>
          <a:schemeClr val="tx1"/>
        </a:solidFill>
        <a:latin typeface="Arial" charset="0"/>
        <a:ea typeface="+mn-ea"/>
        <a:cs typeface="Arial" charset="0"/>
      </a:defRPr>
    </a:lvl2pPr>
    <a:lvl3pPr marL="914400" algn="l" defTabSz="457200" rtl="0" fontAlgn="base">
      <a:spcBef>
        <a:spcPct val="0"/>
      </a:spcBef>
      <a:spcAft>
        <a:spcPct val="0"/>
      </a:spcAft>
      <a:defRPr kern="1200">
        <a:solidFill>
          <a:schemeClr val="tx1"/>
        </a:solidFill>
        <a:latin typeface="Arial" charset="0"/>
        <a:ea typeface="+mn-ea"/>
        <a:cs typeface="Arial" charset="0"/>
      </a:defRPr>
    </a:lvl3pPr>
    <a:lvl4pPr marL="1371600" algn="l" defTabSz="457200" rtl="0" fontAlgn="base">
      <a:spcBef>
        <a:spcPct val="0"/>
      </a:spcBef>
      <a:spcAft>
        <a:spcPct val="0"/>
      </a:spcAft>
      <a:defRPr kern="1200">
        <a:solidFill>
          <a:schemeClr val="tx1"/>
        </a:solidFill>
        <a:latin typeface="Arial" charset="0"/>
        <a:ea typeface="+mn-ea"/>
        <a:cs typeface="Arial" charset="0"/>
      </a:defRPr>
    </a:lvl4pPr>
    <a:lvl5pPr marL="1828800" algn="l" defTabSz="457200"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Thomle, Adrienne (MN10)" initials="" lastIdx="13"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4FF46"/>
    <a:srgbClr val="43C6C9"/>
    <a:srgbClr val="C0C0C0"/>
    <a:srgbClr val="182B89"/>
    <a:srgbClr val="09209D"/>
    <a:srgbClr val="135BB9"/>
    <a:srgbClr val="A8EA3F"/>
    <a:srgbClr val="91C53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62118" autoAdjust="0"/>
  </p:normalViewPr>
  <p:slideViewPr>
    <p:cSldViewPr snapToObjects="1">
      <p:cViewPr varScale="1">
        <p:scale>
          <a:sx n="52" d="100"/>
          <a:sy n="52" d="100"/>
        </p:scale>
        <p:origin x="2266" y="43"/>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1572"/>
    </p:cViewPr>
  </p:sorterViewPr>
  <p:notesViewPr>
    <p:cSldViewPr snapToObjects="1">
      <p:cViewPr varScale="1">
        <p:scale>
          <a:sx n="65" d="100"/>
          <a:sy n="65" d="100"/>
        </p:scale>
        <p:origin x="3082" y="3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pPr>
              <a:defRPr/>
            </a:pPr>
            <a:fld id="{31691B05-8B31-4477-87C4-115360EBC8B7}" type="datetimeFigureOut">
              <a:rPr lang="en-US"/>
              <a:pPr>
                <a:defRPr/>
              </a:pPr>
              <a:t>8/12/2016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pPr>
              <a:defRPr/>
            </a:pPr>
            <a:fld id="{09909BE1-7A3A-440F-9FED-645E3EC172DB}" type="slidenum">
              <a:rPr lang="en-US"/>
              <a:pPr>
                <a:defRPr/>
              </a:pPr>
              <a:t>‹#›</a:t>
            </a:fld>
            <a:endParaRPr lang="en-US"/>
          </a:p>
        </p:txBody>
      </p:sp>
    </p:spTree>
    <p:extLst>
      <p:ext uri="{BB962C8B-B14F-4D97-AF65-F5344CB8AC3E}">
        <p14:creationId xmlns:p14="http://schemas.microsoft.com/office/powerpoint/2010/main" val="69867659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7"/>
          <p:cNvSpPr>
            <a:spLocks noGrp="1" noChangeArrowheads="1"/>
          </p:cNvSpPr>
          <p:nvPr>
            <p:ph type="sldNum" sz="quarter" idx="5"/>
          </p:nvPr>
        </p:nvSpPr>
        <p:spPr bwMode="auto">
          <a:noFill/>
          <a:ln>
            <a:miter lim="800000"/>
            <a:headEnd/>
            <a:tailEnd/>
          </a:ln>
        </p:spPr>
        <p:txBody>
          <a:bodyPr wrap="square" numCol="1" anchorCtr="0" compatLnSpc="1">
            <a:prstTxWarp prst="textNoShape">
              <a:avLst/>
            </a:prstTxWarp>
          </a:bodyPr>
          <a:lstStyle/>
          <a:p>
            <a:fld id="{48D4B548-05D0-4241-A75A-922332120BB9}" type="slidenum">
              <a:rPr lang="en-US" smtClean="0"/>
              <a:pPr/>
              <a:t>1</a:t>
            </a:fld>
            <a:endParaRPr lang="en-US"/>
          </a:p>
        </p:txBody>
      </p:sp>
      <p:sp>
        <p:nvSpPr>
          <p:cNvPr id="16386"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16387"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s-ES" dirty="0">
                <a:effectLst/>
              </a:rPr>
              <a:t>Esta presentación ofrece una introducción general a los comités técnicos (</a:t>
            </a:r>
            <a:r>
              <a:rPr lang="es-ES" dirty="0" err="1">
                <a:effectLst/>
              </a:rPr>
              <a:t>TCs</a:t>
            </a:r>
            <a:r>
              <a:rPr lang="es-ES" dirty="0">
                <a:effectLst/>
              </a:rPr>
              <a:t>) y comités relacionados </a:t>
            </a:r>
            <a:r>
              <a:rPr lang="en-US" dirty="0"/>
              <a:t>(</a:t>
            </a:r>
            <a:r>
              <a:rPr lang="en-US" dirty="0" err="1"/>
              <a:t>como</a:t>
            </a:r>
            <a:r>
              <a:rPr lang="en-US" dirty="0"/>
              <a:t> TGs, TRGs and MTGs) de ASHRAE </a:t>
            </a:r>
            <a:r>
              <a:rPr lang="es-ES" dirty="0">
                <a:effectLst/>
              </a:rPr>
              <a:t>que apoyan el desarrollo y difusión del conocimiento.</a:t>
            </a:r>
            <a:r>
              <a:rPr lang="es-ES" baseline="0" dirty="0">
                <a:effectLst/>
              </a:rPr>
              <a:t> </a:t>
            </a:r>
            <a:r>
              <a:rPr lang="es-ES" dirty="0">
                <a:effectLst/>
              </a:rPr>
              <a:t>El objetivo de esta presentación es proporcionar una amplia comprensión del trabajo de ASHRAE en este aspecto.</a:t>
            </a:r>
            <a:endParaRPr lang="en-US" dirty="0"/>
          </a:p>
          <a:p>
            <a:pPr eaLnBrk="1" hangingPunct="1">
              <a:spcBef>
                <a:spcPct val="0"/>
              </a:spcBef>
            </a:pPr>
            <a:r>
              <a:rPr lang="es-ES" dirty="0">
                <a:effectLst/>
              </a:rPr>
              <a:t>Si tiene alguna pregunta, comuníquese con </a:t>
            </a:r>
            <a:r>
              <a:rPr lang="en-US" dirty="0"/>
              <a:t>Mike Vaughn; </a:t>
            </a:r>
            <a:r>
              <a:rPr lang="en-US" dirty="0" err="1"/>
              <a:t>Correo</a:t>
            </a:r>
            <a:r>
              <a:rPr lang="en-US" dirty="0"/>
              <a:t> </a:t>
            </a:r>
            <a:r>
              <a:rPr lang="en-US" dirty="0" err="1"/>
              <a:t>electrónico</a:t>
            </a:r>
            <a:r>
              <a:rPr lang="en-US" dirty="0"/>
              <a:t>: MORTS@ashrae.net; </a:t>
            </a:r>
            <a:r>
              <a:rPr lang="en-US" dirty="0" err="1"/>
              <a:t>teléfono</a:t>
            </a:r>
            <a:r>
              <a:rPr lang="en-US" dirty="0"/>
              <a:t>: (404) 636-8400</a:t>
            </a:r>
          </a:p>
          <a:p>
            <a:pPr eaLnBrk="1" hangingPunct="1">
              <a:spcBef>
                <a:spcPct val="0"/>
              </a:spcBef>
            </a:pPr>
            <a:r>
              <a:rPr lang="en-US" dirty="0">
                <a:solidFill>
                  <a:srgbClr val="FF0000"/>
                </a:solidFill>
              </a:rPr>
              <a:t>(</a:t>
            </a:r>
            <a:r>
              <a:rPr lang="es-ES" dirty="0">
                <a:effectLst/>
              </a:rPr>
              <a:t>HAGA CLIC EN SIGUIENTE</a:t>
            </a:r>
            <a:r>
              <a:rPr lang="en-US" dirty="0">
                <a:solidFill>
                  <a:srgbClr val="FF0000"/>
                </a:solidFill>
              </a:rPr>
              <a:t>)</a:t>
            </a:r>
            <a:endParaRPr lang="en-US" dirty="0"/>
          </a:p>
        </p:txBody>
      </p:sp>
    </p:spTree>
    <p:extLst>
      <p:ext uri="{BB962C8B-B14F-4D97-AF65-F5344CB8AC3E}">
        <p14:creationId xmlns:p14="http://schemas.microsoft.com/office/powerpoint/2010/main" val="420204129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Slide Image Placeholder 1"/>
          <p:cNvSpPr>
            <a:spLocks noGrp="1" noRot="1" noChangeAspect="1"/>
          </p:cNvSpPr>
          <p:nvPr>
            <p:ph type="sldImg"/>
          </p:nvPr>
        </p:nvSpPr>
        <p:spPr bwMode="auto">
          <a:xfrm>
            <a:off x="1150938" y="692150"/>
            <a:ext cx="4556125" cy="3416300"/>
          </a:xfrm>
          <a:noFill/>
          <a:ln>
            <a:solidFill>
              <a:srgbClr val="000000"/>
            </a:solidFill>
            <a:miter lim="800000"/>
            <a:headEnd/>
            <a:tailEnd/>
          </a:ln>
        </p:spPr>
      </p:sp>
      <p:sp>
        <p:nvSpPr>
          <p:cNvPr id="36866" name="Notes Placeholder 2"/>
          <p:cNvSpPr>
            <a:spLocks noGrp="1"/>
          </p:cNvSpPr>
          <p:nvPr>
            <p:ph type="body" idx="1"/>
          </p:nvPr>
        </p:nvSpPr>
        <p:spPr bwMode="auto">
          <a:noFill/>
        </p:spPr>
        <p:txBody>
          <a:bodyPr wrap="square" numCol="1" anchor="t" anchorCtr="0" compatLnSpc="1">
            <a:prstTxWarp prst="textNoShape">
              <a:avLst/>
            </a:prstTxWarp>
            <a:normAutofit fontScale="92500"/>
          </a:bodyPr>
          <a:lstStyle/>
          <a:p>
            <a:pPr eaLnBrk="1" hangingPunct="1">
              <a:spcBef>
                <a:spcPct val="0"/>
              </a:spcBef>
            </a:pPr>
            <a:r>
              <a:rPr lang="es-ES" dirty="0">
                <a:effectLst/>
              </a:rPr>
              <a:t>¿Cómo se participar?</a:t>
            </a:r>
            <a:r>
              <a:rPr lang="en-US" baseline="0" dirty="0">
                <a:solidFill>
                  <a:srgbClr val="FF0000"/>
                </a:solidFill>
              </a:rPr>
              <a:t> </a:t>
            </a:r>
            <a:r>
              <a:rPr lang="en-US" dirty="0">
                <a:solidFill>
                  <a:srgbClr val="FF0000"/>
                </a:solidFill>
              </a:rPr>
              <a:t>(</a:t>
            </a:r>
            <a:r>
              <a:rPr lang="es-ES" dirty="0">
                <a:effectLst/>
              </a:rPr>
              <a:t>HAGA CLIC EN SIGUIENTE</a:t>
            </a:r>
            <a:r>
              <a:rPr lang="en-US" dirty="0">
                <a:solidFill>
                  <a:srgbClr val="FF0000"/>
                </a:solidFill>
              </a:rPr>
              <a:t>) </a:t>
            </a:r>
            <a:r>
              <a:rPr lang="es-ES" dirty="0">
                <a:effectLst/>
              </a:rPr>
              <a:t>Seleccione el menú de </a:t>
            </a:r>
            <a:r>
              <a:rPr lang="en-US" b="1" i="1" dirty="0"/>
              <a:t>Standards, Research &amp; Technology</a:t>
            </a:r>
            <a:r>
              <a:rPr lang="en-US" dirty="0"/>
              <a:t> </a:t>
            </a:r>
            <a:r>
              <a:rPr lang="en-US" dirty="0" err="1"/>
              <a:t>en</a:t>
            </a:r>
            <a:r>
              <a:rPr lang="es-ES" dirty="0">
                <a:effectLst/>
              </a:rPr>
              <a:t> la página de inicio de ASHRAE</a:t>
            </a:r>
            <a:r>
              <a:rPr lang="en-US" dirty="0"/>
              <a:t>, </a:t>
            </a:r>
            <a:r>
              <a:rPr lang="en-US" dirty="0">
                <a:solidFill>
                  <a:srgbClr val="FF0000"/>
                </a:solidFill>
              </a:rPr>
              <a:t>(</a:t>
            </a:r>
            <a:r>
              <a:rPr lang="es-ES" dirty="0">
                <a:effectLst/>
              </a:rPr>
              <a:t>HAGA CLIC EN SIGUIENTE</a:t>
            </a:r>
            <a:r>
              <a:rPr lang="en-US" dirty="0">
                <a:solidFill>
                  <a:srgbClr val="FF0000"/>
                </a:solidFill>
              </a:rPr>
              <a:t>) </a:t>
            </a:r>
            <a:r>
              <a:rPr lang="es-ES" dirty="0">
                <a:effectLst/>
              </a:rPr>
              <a:t>después seleccione los </a:t>
            </a:r>
            <a:r>
              <a:rPr lang="en-US" b="1" i="1" dirty="0"/>
              <a:t>Technical Committees </a:t>
            </a:r>
            <a:r>
              <a:rPr lang="es-ES" dirty="0">
                <a:effectLst/>
              </a:rPr>
              <a:t>de la lista de menú de la izquierda</a:t>
            </a:r>
            <a:r>
              <a:rPr lang="en-US" dirty="0"/>
              <a:t> </a:t>
            </a:r>
            <a:r>
              <a:rPr lang="en-US" dirty="0">
                <a:solidFill>
                  <a:srgbClr val="FF0000"/>
                </a:solidFill>
              </a:rPr>
              <a:t>(</a:t>
            </a:r>
            <a:r>
              <a:rPr lang="es-ES" dirty="0">
                <a:effectLst/>
              </a:rPr>
              <a:t>HAGA CLIC EN SIGUIENTE</a:t>
            </a:r>
            <a:r>
              <a:rPr lang="en-US" dirty="0">
                <a:solidFill>
                  <a:srgbClr val="FF0000"/>
                </a:solidFill>
              </a:rPr>
              <a:t>)</a:t>
            </a:r>
            <a:r>
              <a:rPr lang="en-US" dirty="0"/>
              <a:t> </a:t>
            </a:r>
            <a:r>
              <a:rPr lang="es-ES" dirty="0">
                <a:effectLst/>
              </a:rPr>
              <a:t>para obtener información completa sobre </a:t>
            </a:r>
            <a:r>
              <a:rPr lang="es-ES" dirty="0" err="1">
                <a:effectLst/>
              </a:rPr>
              <a:t>TCs</a:t>
            </a:r>
            <a:r>
              <a:rPr lang="es-ES" dirty="0">
                <a:effectLst/>
              </a:rPr>
              <a:t>, </a:t>
            </a:r>
            <a:r>
              <a:rPr lang="es-ES" dirty="0" err="1">
                <a:effectLst/>
              </a:rPr>
              <a:t>TGs</a:t>
            </a:r>
            <a:r>
              <a:rPr lang="es-ES" dirty="0">
                <a:effectLst/>
              </a:rPr>
              <a:t>, </a:t>
            </a:r>
            <a:r>
              <a:rPr lang="es-ES" dirty="0" err="1">
                <a:effectLst/>
              </a:rPr>
              <a:t>TRGs</a:t>
            </a:r>
            <a:r>
              <a:rPr lang="es-ES" dirty="0">
                <a:effectLst/>
              </a:rPr>
              <a:t> y </a:t>
            </a:r>
            <a:r>
              <a:rPr lang="es-ES" dirty="0" err="1">
                <a:effectLst/>
              </a:rPr>
              <a:t>MTGs</a:t>
            </a:r>
            <a:r>
              <a:rPr lang="en-US" dirty="0"/>
              <a:t>. </a:t>
            </a:r>
            <a:r>
              <a:rPr lang="en-US" dirty="0">
                <a:solidFill>
                  <a:srgbClr val="FF0000"/>
                </a:solidFill>
              </a:rPr>
              <a:t>(</a:t>
            </a:r>
            <a:r>
              <a:rPr lang="es-ES" dirty="0">
                <a:effectLst/>
              </a:rPr>
              <a:t>HAGA CLIC EN SIGUIENTE</a:t>
            </a:r>
            <a:r>
              <a:rPr lang="en-US" dirty="0">
                <a:solidFill>
                  <a:srgbClr val="FF0000"/>
                </a:solidFill>
              </a:rPr>
              <a:t>) </a:t>
            </a:r>
            <a:r>
              <a:rPr lang="es-ES" dirty="0">
                <a:effectLst/>
              </a:rPr>
              <a:t>Los sitios web mantenidos por los </a:t>
            </a:r>
            <a:r>
              <a:rPr lang="es-ES" dirty="0" err="1">
                <a:effectLst/>
              </a:rPr>
              <a:t>TCs</a:t>
            </a:r>
            <a:r>
              <a:rPr lang="es-ES" dirty="0">
                <a:effectLst/>
              </a:rPr>
              <a:t> individuales son un gran lugar para encontrar más información sobre lo que es un TC está haciendo realidad </a:t>
            </a:r>
            <a:r>
              <a:rPr lang="en-US" dirty="0">
                <a:solidFill>
                  <a:srgbClr val="FF0000"/>
                </a:solidFill>
              </a:rPr>
              <a:t>(</a:t>
            </a:r>
            <a:r>
              <a:rPr lang="es-ES" dirty="0">
                <a:effectLst/>
              </a:rPr>
              <a:t>HAGA CLIC EN SIGUIENTE</a:t>
            </a:r>
            <a:r>
              <a:rPr lang="en-US" dirty="0">
                <a:solidFill>
                  <a:srgbClr val="FF0000"/>
                </a:solidFill>
              </a:rPr>
              <a:t>) </a:t>
            </a:r>
            <a:r>
              <a:rPr lang="es-ES" dirty="0">
                <a:effectLst/>
              </a:rPr>
              <a:t>y quién contactar para participarse</a:t>
            </a:r>
            <a:r>
              <a:rPr lang="en-US" dirty="0"/>
              <a:t>. </a:t>
            </a:r>
            <a:r>
              <a:rPr lang="en-US" dirty="0">
                <a:solidFill>
                  <a:srgbClr val="FF0000"/>
                </a:solidFill>
              </a:rPr>
              <a:t>(</a:t>
            </a:r>
            <a:r>
              <a:rPr lang="es-ES" dirty="0">
                <a:effectLst/>
              </a:rPr>
              <a:t>HAGA CLIC EN SIGUIENTE</a:t>
            </a:r>
            <a:r>
              <a:rPr lang="en-US" dirty="0">
                <a:solidFill>
                  <a:srgbClr val="FF0000"/>
                </a:solidFill>
              </a:rPr>
              <a:t>)</a:t>
            </a:r>
          </a:p>
          <a:p>
            <a:pPr eaLnBrk="1" hangingPunct="1">
              <a:spcBef>
                <a:spcPct val="0"/>
              </a:spcBef>
            </a:pPr>
            <a:r>
              <a:rPr lang="es-ES" dirty="0" err="1">
                <a:solidFill>
                  <a:schemeClr val="tx1"/>
                </a:solidFill>
              </a:rPr>
              <a:t>Envia</a:t>
            </a:r>
            <a:r>
              <a:rPr lang="es-ES" dirty="0">
                <a:solidFill>
                  <a:schemeClr val="tx1"/>
                </a:solidFill>
              </a:rPr>
              <a:t> un correo electrónico al jefe del TC. </a:t>
            </a:r>
            <a:r>
              <a:rPr lang="en-US" dirty="0">
                <a:solidFill>
                  <a:srgbClr val="FF0000"/>
                </a:solidFill>
              </a:rPr>
              <a:t>(</a:t>
            </a:r>
            <a:r>
              <a:rPr lang="es-ES" dirty="0">
                <a:effectLst/>
              </a:rPr>
              <a:t>HAGA CLIC EN SIGUIENTE</a:t>
            </a:r>
            <a:r>
              <a:rPr lang="en-US" dirty="0">
                <a:solidFill>
                  <a:srgbClr val="FF0000"/>
                </a:solidFill>
              </a:rPr>
              <a:t>)</a:t>
            </a:r>
            <a:endParaRPr lang="en-US" dirty="0"/>
          </a:p>
          <a:p>
            <a:pPr eaLnBrk="1" hangingPunct="1">
              <a:spcBef>
                <a:spcPct val="0"/>
              </a:spcBef>
            </a:pPr>
            <a:r>
              <a:rPr lang="es-ES" dirty="0">
                <a:effectLst/>
              </a:rPr>
              <a:t>Miembros Honorarios Provisionales son un poco diferente de Miembros Honorarios</a:t>
            </a:r>
            <a:r>
              <a:rPr lang="en-US" dirty="0"/>
              <a:t>:</a:t>
            </a:r>
          </a:p>
          <a:p>
            <a:pPr eaLnBrk="1" hangingPunct="1">
              <a:spcBef>
                <a:spcPct val="0"/>
              </a:spcBef>
            </a:pPr>
            <a:r>
              <a:rPr lang="en-US" b="1" dirty="0" err="1"/>
              <a:t>Miembros</a:t>
            </a:r>
            <a:r>
              <a:rPr lang="en-US" b="1" dirty="0"/>
              <a:t> </a:t>
            </a:r>
            <a:r>
              <a:rPr lang="en-US" b="1" dirty="0" err="1"/>
              <a:t>Honorarios</a:t>
            </a:r>
            <a:r>
              <a:rPr lang="en-US" b="1" dirty="0"/>
              <a:t> </a:t>
            </a:r>
            <a:r>
              <a:rPr lang="en-US" b="1" dirty="0" err="1"/>
              <a:t>Provisionales</a:t>
            </a:r>
            <a:r>
              <a:rPr lang="es-ES" dirty="0">
                <a:effectLst/>
              </a:rPr>
              <a:t> son adiciones a la lista TC/TG/TRG hecha por el personal de ASHRAE entre los ciclos de actualización de la lista, por lo general, a petición de alguien que quiera participar en el comité técnico. Si el jefe del comité técnico no realiza ninguna acción en un Miembro Correspondiente Provisional, se eliminan de la lista después de dos años. A los efectos de asignaciones de TC/TRG/TG, la condición de “Provisional" no limita la participación activa de un individuo en el trabajo de la TC/TG/TRG.</a:t>
            </a:r>
            <a:endParaRPr lang="en-US" dirty="0"/>
          </a:p>
          <a:p>
            <a:pPr eaLnBrk="1" hangingPunct="1">
              <a:spcBef>
                <a:spcPct val="0"/>
              </a:spcBef>
            </a:pPr>
            <a:r>
              <a:rPr lang="en-US" b="1" dirty="0" err="1"/>
              <a:t>Miembros</a:t>
            </a:r>
            <a:r>
              <a:rPr lang="en-US" b="1" dirty="0"/>
              <a:t> </a:t>
            </a:r>
            <a:r>
              <a:rPr lang="en-US" b="1" dirty="0" err="1"/>
              <a:t>Honorarios</a:t>
            </a:r>
            <a:r>
              <a:rPr lang="en-US" b="1" dirty="0"/>
              <a:t> </a:t>
            </a:r>
            <a:r>
              <a:rPr lang="es-ES" dirty="0">
                <a:effectLst/>
              </a:rPr>
              <a:t>tienen la responsabilidad de</a:t>
            </a:r>
            <a:r>
              <a:rPr lang="es-ES" baseline="0" dirty="0">
                <a:effectLst/>
              </a:rPr>
              <a:t> </a:t>
            </a:r>
            <a:r>
              <a:rPr lang="es-ES" dirty="0">
                <a:effectLst/>
              </a:rPr>
              <a:t>participación en las actividades de TC/TG/TRG y asisten a reuniones cuando sea posible, pero no puede votan en TC/TRG/TG. Pueden, sin embargo, formar parte, servir como jefe, y votar en subcomités de TC/TG/TRG, incluyendo las Subcomités para Evaluación de Propuestas y Seguimiento del Proyectos. Un miembro honorario también puede servir como vice jefe o secretario de un TC/TG/TRG si asisten regularmente a las reuniones</a:t>
            </a:r>
            <a:r>
              <a:rPr lang="en-US" dirty="0"/>
              <a:t>. </a:t>
            </a:r>
            <a:r>
              <a:rPr lang="en-US" dirty="0">
                <a:solidFill>
                  <a:srgbClr val="FF0000"/>
                </a:solidFill>
              </a:rPr>
              <a:t>(</a:t>
            </a:r>
            <a:r>
              <a:rPr lang="es-ES" dirty="0">
                <a:effectLst/>
              </a:rPr>
              <a:t>HAGA CLIC EN SIGUIENTE</a:t>
            </a:r>
            <a:r>
              <a:rPr lang="en-US" dirty="0">
                <a:solidFill>
                  <a:srgbClr val="FF0000"/>
                </a:solidFill>
              </a:rPr>
              <a:t>)</a:t>
            </a:r>
          </a:p>
          <a:p>
            <a:pPr eaLnBrk="1" hangingPunct="1">
              <a:spcBef>
                <a:spcPct val="0"/>
              </a:spcBef>
            </a:pPr>
            <a:r>
              <a:rPr lang="en-US" dirty="0" err="1">
                <a:solidFill>
                  <a:schemeClr val="tx1"/>
                </a:solidFill>
              </a:rPr>
              <a:t>Va</a:t>
            </a:r>
            <a:r>
              <a:rPr lang="en-US" dirty="0">
                <a:solidFill>
                  <a:schemeClr val="tx1"/>
                </a:solidFill>
              </a:rPr>
              <a:t> a </a:t>
            </a:r>
            <a:r>
              <a:rPr lang="en-US" dirty="0" err="1">
                <a:solidFill>
                  <a:schemeClr val="tx1"/>
                </a:solidFill>
              </a:rPr>
              <a:t>una</a:t>
            </a:r>
            <a:r>
              <a:rPr lang="en-US" dirty="0">
                <a:solidFill>
                  <a:schemeClr val="tx1"/>
                </a:solidFill>
              </a:rPr>
              <a:t> reunion. </a:t>
            </a:r>
            <a:r>
              <a:rPr lang="en-US" dirty="0">
                <a:solidFill>
                  <a:srgbClr val="FF0000"/>
                </a:solidFill>
              </a:rPr>
              <a:t>(</a:t>
            </a:r>
            <a:r>
              <a:rPr lang="es-ES" dirty="0">
                <a:effectLst/>
              </a:rPr>
              <a:t>HAGA CLIC EN SIGUIENTE</a:t>
            </a:r>
            <a:r>
              <a:rPr lang="en-US" dirty="0">
                <a:solidFill>
                  <a:srgbClr val="FF0000"/>
                </a:solidFill>
              </a:rPr>
              <a:t>)</a:t>
            </a:r>
            <a:endParaRPr lang="en-US" dirty="0"/>
          </a:p>
        </p:txBody>
      </p:sp>
      <p:sp>
        <p:nvSpPr>
          <p:cNvPr id="36867"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9B3A4F1E-5D64-412D-B5D6-ECF2D22FBD2E}" type="slidenum">
              <a:rPr lang="en-US" smtClean="0"/>
              <a:pPr/>
              <a:t>10</a:t>
            </a:fld>
            <a:endParaRPr lang="en-US"/>
          </a:p>
        </p:txBody>
      </p:sp>
    </p:spTree>
    <p:extLst>
      <p:ext uri="{BB962C8B-B14F-4D97-AF65-F5344CB8AC3E}">
        <p14:creationId xmlns:p14="http://schemas.microsoft.com/office/powerpoint/2010/main" val="78772788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Slide Image Placeholder 1"/>
          <p:cNvSpPr>
            <a:spLocks noGrp="1" noRot="1" noChangeAspect="1"/>
          </p:cNvSpPr>
          <p:nvPr>
            <p:ph type="sldImg"/>
          </p:nvPr>
        </p:nvSpPr>
        <p:spPr bwMode="auto">
          <a:xfrm>
            <a:off x="1150938" y="692150"/>
            <a:ext cx="4556125" cy="3416300"/>
          </a:xfrm>
          <a:noFill/>
          <a:ln>
            <a:solidFill>
              <a:srgbClr val="000000"/>
            </a:solidFill>
            <a:miter lim="800000"/>
            <a:headEnd/>
            <a:tailEnd/>
          </a:ln>
        </p:spPr>
      </p:sp>
      <p:sp>
        <p:nvSpPr>
          <p:cNvPr id="24578" name="Notes Placeholder 2"/>
          <p:cNvSpPr>
            <a:spLocks noGrp="1"/>
          </p:cNvSpPr>
          <p:nvPr>
            <p:ph type="body" idx="1"/>
          </p:nvPr>
        </p:nvSpPr>
        <p:spPr bwMode="auto">
          <a:noFill/>
        </p:spPr>
        <p:txBody>
          <a:bodyPr wrap="square" numCol="1" anchor="t" anchorCtr="0" compatLnSpc="1">
            <a:prstTxWarp prst="textNoShape">
              <a:avLst/>
            </a:prstTxWarp>
            <a:normAutofit/>
          </a:bodyPr>
          <a:lstStyle/>
          <a:p>
            <a:pPr marL="0" marR="0" indent="0" algn="l" defTabSz="914400" rtl="0" eaLnBrk="1" fontAlgn="base" latinLnBrk="0" hangingPunct="1">
              <a:lnSpc>
                <a:spcPct val="100000"/>
              </a:lnSpc>
              <a:spcBef>
                <a:spcPct val="0"/>
              </a:spcBef>
              <a:spcAft>
                <a:spcPct val="0"/>
              </a:spcAft>
              <a:buClrTx/>
              <a:buSzTx/>
              <a:buFontTx/>
              <a:buNone/>
              <a:tabLst/>
              <a:defRPr/>
            </a:pPr>
            <a:r>
              <a:rPr lang="en-US" dirty="0">
                <a:solidFill>
                  <a:schemeClr val="tx1"/>
                </a:solidFill>
              </a:rPr>
              <a:t>¿</a:t>
            </a:r>
            <a:r>
              <a:rPr lang="en-US" dirty="0" err="1">
                <a:solidFill>
                  <a:schemeClr val="tx1"/>
                </a:solidFill>
              </a:rPr>
              <a:t>Cómo</a:t>
            </a:r>
            <a:r>
              <a:rPr lang="en-US" dirty="0">
                <a:solidFill>
                  <a:schemeClr val="tx1"/>
                </a:solidFill>
              </a:rPr>
              <a:t> se </a:t>
            </a:r>
            <a:r>
              <a:rPr lang="en-US" dirty="0" err="1">
                <a:solidFill>
                  <a:schemeClr val="tx1"/>
                </a:solidFill>
              </a:rPr>
              <a:t>puede</a:t>
            </a:r>
            <a:r>
              <a:rPr lang="en-US" dirty="0">
                <a:solidFill>
                  <a:schemeClr val="tx1"/>
                </a:solidFill>
              </a:rPr>
              <a:t> </a:t>
            </a:r>
            <a:r>
              <a:rPr lang="en-US" dirty="0" err="1">
                <a:solidFill>
                  <a:schemeClr val="tx1"/>
                </a:solidFill>
              </a:rPr>
              <a:t>participar</a:t>
            </a:r>
            <a:r>
              <a:rPr lang="en-US" dirty="0">
                <a:solidFill>
                  <a:schemeClr val="tx1"/>
                </a:solidFill>
              </a:rPr>
              <a:t>?</a:t>
            </a:r>
            <a:r>
              <a:rPr lang="en-US" baseline="0" dirty="0">
                <a:solidFill>
                  <a:schemeClr val="tx1"/>
                </a:solidFill>
              </a:rPr>
              <a:t> </a:t>
            </a:r>
            <a:r>
              <a:rPr lang="en-US" dirty="0">
                <a:solidFill>
                  <a:srgbClr val="FF0000"/>
                </a:solidFill>
              </a:rPr>
              <a:t>(</a:t>
            </a:r>
            <a:r>
              <a:rPr lang="es-ES" dirty="0">
                <a:effectLst/>
              </a:rPr>
              <a:t>HAGA CLIC EN SIGUIENTE</a:t>
            </a:r>
            <a:r>
              <a:rPr lang="en-US" dirty="0">
                <a:solidFill>
                  <a:srgbClr val="FF0000"/>
                </a:solidFill>
              </a:rPr>
              <a:t>) </a:t>
            </a:r>
            <a:r>
              <a:rPr lang="es-ES" dirty="0">
                <a:effectLst/>
              </a:rPr>
              <a:t>Mientras que la presencia física es el medio más común de participación, es posible participar en las actividades del comité y contribuir a los esfuerzos del comité, incluso si le resulta imposible asistir a las </a:t>
            </a:r>
            <a:r>
              <a:rPr lang="es-ES" dirty="0" err="1">
                <a:effectLst/>
              </a:rPr>
              <a:t>reunioes</a:t>
            </a:r>
            <a:r>
              <a:rPr lang="es-ES" dirty="0">
                <a:effectLst/>
              </a:rPr>
              <a:t>.</a:t>
            </a:r>
            <a:r>
              <a:rPr lang="en-US" baseline="0" dirty="0"/>
              <a:t> </a:t>
            </a:r>
            <a:r>
              <a:rPr lang="en-US" dirty="0">
                <a:solidFill>
                  <a:srgbClr val="FF0000"/>
                </a:solidFill>
              </a:rPr>
              <a:t>(</a:t>
            </a:r>
            <a:r>
              <a:rPr lang="es-ES" dirty="0">
                <a:effectLst/>
              </a:rPr>
              <a:t>HAGA CLIC EN SIGUIENTE</a:t>
            </a:r>
            <a:r>
              <a:rPr lang="en-US" dirty="0">
                <a:solidFill>
                  <a:srgbClr val="FF0000"/>
                </a:solidFill>
              </a:rPr>
              <a:t>)</a:t>
            </a:r>
            <a:endParaRPr lang="en-US" baseline="0" dirty="0"/>
          </a:p>
          <a:p>
            <a:pPr marL="0" marR="0" indent="0" algn="l" defTabSz="914400" rtl="0" eaLnBrk="1" fontAlgn="base" latinLnBrk="0" hangingPunct="1">
              <a:lnSpc>
                <a:spcPct val="100000"/>
              </a:lnSpc>
              <a:spcBef>
                <a:spcPct val="0"/>
              </a:spcBef>
              <a:spcAft>
                <a:spcPct val="0"/>
              </a:spcAft>
              <a:buClrTx/>
              <a:buSzTx/>
              <a:buFontTx/>
              <a:buNone/>
              <a:tabLst/>
              <a:defRPr/>
            </a:pPr>
            <a:r>
              <a:rPr lang="es-ES" dirty="0">
                <a:effectLst/>
              </a:rPr>
              <a:t>Hay dos medios formales de participación a distancia: la afiliación honoraria y honoraria provisiona. Estos le permiten recibir todas las actas y correspondencia de la comité, la oportunidad de corresponder con la dirección de la comité y participar en las actividades del comité (Por ejemplo, manual capítulo de revisión).</a:t>
            </a:r>
            <a:r>
              <a:rPr lang="en-US" baseline="0" dirty="0"/>
              <a:t> </a:t>
            </a:r>
            <a:r>
              <a:rPr lang="en-US" dirty="0">
                <a:solidFill>
                  <a:srgbClr val="FF0000"/>
                </a:solidFill>
              </a:rPr>
              <a:t>(</a:t>
            </a:r>
            <a:r>
              <a:rPr lang="es-ES" dirty="0">
                <a:effectLst/>
              </a:rPr>
              <a:t>HAGA CLIC EN SIGUIENTE</a:t>
            </a:r>
            <a:r>
              <a:rPr lang="en-US" dirty="0">
                <a:solidFill>
                  <a:srgbClr val="FF0000"/>
                </a:solidFill>
              </a:rPr>
              <a:t>)</a:t>
            </a:r>
            <a:endParaRPr lang="en-US" baseline="0" dirty="0"/>
          </a:p>
          <a:p>
            <a:pPr eaLnBrk="1" hangingPunct="1">
              <a:spcBef>
                <a:spcPct val="0"/>
              </a:spcBef>
            </a:pPr>
            <a:r>
              <a:rPr lang="es-ES" dirty="0">
                <a:effectLst/>
              </a:rPr>
              <a:t>ASHRAE está trabajando para proporcionar la capacidad para que cualquiera pueda participar en una reunión del comité a través de una llamada de conferencia única de audio similar a una reunión web. Estos son conocidos como "RPM".</a:t>
            </a:r>
            <a:r>
              <a:rPr lang="en-US" baseline="0" dirty="0"/>
              <a:t> </a:t>
            </a:r>
            <a:r>
              <a:rPr lang="en-US" dirty="0">
                <a:solidFill>
                  <a:srgbClr val="FF0000"/>
                </a:solidFill>
              </a:rPr>
              <a:t>(</a:t>
            </a:r>
            <a:r>
              <a:rPr lang="es-ES" dirty="0">
                <a:effectLst/>
              </a:rPr>
              <a:t>HAGA CLIC EN SIGUIENTE</a:t>
            </a:r>
            <a:r>
              <a:rPr lang="en-US" dirty="0">
                <a:solidFill>
                  <a:srgbClr val="FF0000"/>
                </a:solidFill>
              </a:rPr>
              <a:t>)</a:t>
            </a:r>
          </a:p>
          <a:p>
            <a:pPr eaLnBrk="1" hangingPunct="1">
              <a:spcBef>
                <a:spcPct val="0"/>
              </a:spcBef>
            </a:pPr>
            <a:r>
              <a:rPr lang="es-ES" dirty="0">
                <a:effectLst/>
              </a:rPr>
              <a:t>Las llamadas se producen en el momento de la reunión.</a:t>
            </a:r>
            <a:r>
              <a:rPr lang="en-US" baseline="0" dirty="0">
                <a:solidFill>
                  <a:schemeClr val="tx1"/>
                </a:solidFill>
              </a:rPr>
              <a:t> </a:t>
            </a:r>
            <a:r>
              <a:rPr lang="en-US" dirty="0">
                <a:solidFill>
                  <a:srgbClr val="FF0000"/>
                </a:solidFill>
              </a:rPr>
              <a:t>(</a:t>
            </a:r>
            <a:r>
              <a:rPr lang="es-ES" dirty="0">
                <a:effectLst/>
              </a:rPr>
              <a:t>HAGA CLIC EN SIGUIENTE</a:t>
            </a:r>
            <a:r>
              <a:rPr lang="en-US" dirty="0">
                <a:solidFill>
                  <a:schemeClr val="tx1"/>
                </a:solidFill>
              </a:rPr>
              <a:t>) </a:t>
            </a:r>
            <a:r>
              <a:rPr lang="es-ES" dirty="0">
                <a:effectLst/>
              </a:rPr>
              <a:t>En este momento no todos los comités participan. </a:t>
            </a:r>
            <a:r>
              <a:rPr lang="en-US" dirty="0">
                <a:solidFill>
                  <a:srgbClr val="FF0000"/>
                </a:solidFill>
              </a:rPr>
              <a:t>(</a:t>
            </a:r>
            <a:r>
              <a:rPr lang="es-ES" dirty="0">
                <a:effectLst/>
              </a:rPr>
              <a:t>HAGA CLIC EN SIGUIENTE</a:t>
            </a:r>
            <a:r>
              <a:rPr lang="en-US" dirty="0">
                <a:solidFill>
                  <a:srgbClr val="FF0000"/>
                </a:solidFill>
              </a:rPr>
              <a:t>) </a:t>
            </a:r>
            <a:r>
              <a:rPr lang="es-ES" dirty="0">
                <a:effectLst/>
              </a:rPr>
              <a:t>Y, es en formato de seminario de manera que se llega a ver toda la información que se muestra a los miembros del comité presentes. </a:t>
            </a:r>
            <a:r>
              <a:rPr lang="en-US" dirty="0">
                <a:solidFill>
                  <a:srgbClr val="FF0000"/>
                </a:solidFill>
              </a:rPr>
              <a:t>(</a:t>
            </a:r>
            <a:r>
              <a:rPr lang="es-ES" dirty="0">
                <a:effectLst/>
              </a:rPr>
              <a:t>HAGA CLIC EN SIGUIENTE</a:t>
            </a:r>
            <a:r>
              <a:rPr lang="en-US" dirty="0">
                <a:solidFill>
                  <a:srgbClr val="FF0000"/>
                </a:solidFill>
              </a:rPr>
              <a:t>)</a:t>
            </a:r>
            <a:endParaRPr lang="en-US" baseline="0" dirty="0"/>
          </a:p>
          <a:p>
            <a:pPr eaLnBrk="1" hangingPunct="1">
              <a:spcBef>
                <a:spcPct val="0"/>
              </a:spcBef>
            </a:pPr>
            <a:r>
              <a:rPr lang="es-ES" dirty="0">
                <a:effectLst/>
              </a:rPr>
              <a:t>Los</a:t>
            </a:r>
            <a:r>
              <a:rPr lang="es-ES" baseline="0" dirty="0">
                <a:effectLst/>
              </a:rPr>
              <a:t> c</a:t>
            </a:r>
            <a:r>
              <a:rPr lang="es-ES" dirty="0">
                <a:effectLst/>
              </a:rPr>
              <a:t>omités siempre están buscando voluntarios confiables. Póngase en contacto con el jefe del comité (a través de la página web de TC) y exprese su interés en participar. Queda claro que es posible que no pueda asistir a las reuniones bianuales del comité, pero tiene tiempo de otra manera de contribuir al trabajo del comité. Es probable que se haga miembro honorario.</a:t>
            </a:r>
            <a:r>
              <a:rPr lang="en-US" baseline="0" dirty="0"/>
              <a:t> </a:t>
            </a:r>
            <a:r>
              <a:rPr lang="en-US" dirty="0">
                <a:solidFill>
                  <a:srgbClr val="FF0000"/>
                </a:solidFill>
              </a:rPr>
              <a:t>(</a:t>
            </a:r>
            <a:r>
              <a:rPr lang="es-ES" dirty="0">
                <a:effectLst/>
              </a:rPr>
              <a:t>HAGA CLIC EN SIGUIENTE</a:t>
            </a:r>
            <a:r>
              <a:rPr lang="en-US" dirty="0">
                <a:solidFill>
                  <a:srgbClr val="FF0000"/>
                </a:solidFill>
              </a:rPr>
              <a:t>)</a:t>
            </a:r>
            <a:endParaRPr lang="en-US" dirty="0"/>
          </a:p>
          <a:p>
            <a:pPr eaLnBrk="1" hangingPunct="1">
              <a:spcBef>
                <a:spcPct val="0"/>
              </a:spcBef>
            </a:pPr>
            <a:endParaRPr lang="en-US" dirty="0"/>
          </a:p>
        </p:txBody>
      </p:sp>
      <p:sp>
        <p:nvSpPr>
          <p:cNvPr id="24579"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5DC57EB4-1AC2-4611-9028-B1B595F0B2F3}" type="slidenum">
              <a:rPr lang="en-US" smtClean="0"/>
              <a:pPr/>
              <a:t>11</a:t>
            </a:fld>
            <a:endParaRPr lang="en-US"/>
          </a:p>
        </p:txBody>
      </p:sp>
    </p:spTree>
    <p:extLst>
      <p:ext uri="{BB962C8B-B14F-4D97-AF65-F5344CB8AC3E}">
        <p14:creationId xmlns:p14="http://schemas.microsoft.com/office/powerpoint/2010/main" val="370345606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1" name="Slide Image Placeholder 1"/>
          <p:cNvSpPr>
            <a:spLocks noGrp="1" noRot="1" noChangeAspect="1"/>
          </p:cNvSpPr>
          <p:nvPr>
            <p:ph type="sldImg"/>
          </p:nvPr>
        </p:nvSpPr>
        <p:spPr bwMode="auto">
          <a:noFill/>
          <a:ln>
            <a:solidFill>
              <a:srgbClr val="000000"/>
            </a:solidFill>
            <a:miter lim="800000"/>
            <a:headEnd/>
            <a:tailEnd/>
          </a:ln>
        </p:spPr>
      </p:sp>
      <p:sp>
        <p:nvSpPr>
          <p:cNvPr id="56322"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s-ES" dirty="0">
                <a:effectLst/>
              </a:rPr>
              <a:t>Este momento, los comités técnicos de ASHRAE se organizan en estas 10 secciones.</a:t>
            </a:r>
          </a:p>
          <a:p>
            <a:pPr eaLnBrk="1" hangingPunct="1">
              <a:spcBef>
                <a:spcPct val="0"/>
              </a:spcBef>
            </a:pPr>
            <a:r>
              <a:rPr lang="es-ES" dirty="0">
                <a:effectLst/>
              </a:rPr>
              <a:t>Aunque las secciones que figuran a continuación son bastante estables, los</a:t>
            </a:r>
            <a:r>
              <a:rPr lang="es-ES" baseline="0" dirty="0">
                <a:effectLst/>
              </a:rPr>
              <a:t> </a:t>
            </a:r>
            <a:r>
              <a:rPr lang="es-ES" dirty="0" err="1">
                <a:effectLst/>
              </a:rPr>
              <a:t>TCs</a:t>
            </a:r>
            <a:r>
              <a:rPr lang="es-ES" dirty="0">
                <a:effectLst/>
              </a:rPr>
              <a:t> dentro de las secciones pueden fusionarse, o incluso </a:t>
            </a:r>
            <a:r>
              <a:rPr lang="es-ES" dirty="0" err="1">
                <a:effectLst/>
              </a:rPr>
              <a:t>disuelverse</a:t>
            </a:r>
            <a:r>
              <a:rPr lang="es-ES" dirty="0">
                <a:effectLst/>
              </a:rPr>
              <a:t> </a:t>
            </a:r>
            <a:r>
              <a:rPr lang="en-US" dirty="0"/>
              <a:t>– </a:t>
            </a:r>
            <a:r>
              <a:rPr lang="es-ES" dirty="0">
                <a:effectLst/>
              </a:rPr>
              <a:t>en respuesta a las demandas actuales de la industria y la profesión</a:t>
            </a:r>
            <a:r>
              <a:rPr lang="en-US" dirty="0"/>
              <a:t>. MTGs, </a:t>
            </a:r>
            <a:r>
              <a:rPr lang="es-ES" dirty="0">
                <a:effectLst/>
              </a:rPr>
              <a:t>una nueva adición, han experimentado un crecimiento en respuesta a las cuestiones técnicas cada vez más complejas que abarcan las secciones</a:t>
            </a:r>
            <a:r>
              <a:rPr lang="en-US" dirty="0"/>
              <a:t>. </a:t>
            </a:r>
            <a:r>
              <a:rPr lang="en-US" dirty="0">
                <a:solidFill>
                  <a:srgbClr val="FF0000"/>
                </a:solidFill>
              </a:rPr>
              <a:t>(</a:t>
            </a:r>
            <a:r>
              <a:rPr lang="es-ES" dirty="0">
                <a:effectLst/>
              </a:rPr>
              <a:t>HAGA CLIC EN SIGUIENTE</a:t>
            </a:r>
            <a:r>
              <a:rPr lang="en-US" dirty="0">
                <a:solidFill>
                  <a:srgbClr val="FF0000"/>
                </a:solidFill>
              </a:rPr>
              <a:t>)</a:t>
            </a:r>
            <a:endParaRPr lang="en-US" dirty="0"/>
          </a:p>
        </p:txBody>
      </p:sp>
      <p:sp>
        <p:nvSpPr>
          <p:cNvPr id="56323"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C53FED60-D952-46F2-BD66-1660B02897FC}" type="slidenum">
              <a:rPr lang="en-US" smtClean="0"/>
              <a:pPr/>
              <a:t>12</a:t>
            </a:fld>
            <a:endParaRPr lang="en-US"/>
          </a:p>
        </p:txBody>
      </p:sp>
    </p:spTree>
    <p:extLst>
      <p:ext uri="{BB962C8B-B14F-4D97-AF65-F5344CB8AC3E}">
        <p14:creationId xmlns:p14="http://schemas.microsoft.com/office/powerpoint/2010/main" val="406943575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7" name="Slide Image Placeholder 1"/>
          <p:cNvSpPr>
            <a:spLocks noGrp="1" noRot="1" noChangeAspect="1"/>
          </p:cNvSpPr>
          <p:nvPr>
            <p:ph type="sldImg"/>
          </p:nvPr>
        </p:nvSpPr>
        <p:spPr bwMode="auto">
          <a:noFill/>
          <a:ln>
            <a:solidFill>
              <a:srgbClr val="000000"/>
            </a:solidFill>
            <a:miter lim="800000"/>
            <a:headEnd/>
            <a:tailEnd/>
          </a:ln>
        </p:spPr>
      </p:sp>
      <p:sp>
        <p:nvSpPr>
          <p:cNvPr id="60418"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s-ES" dirty="0">
                <a:effectLst/>
              </a:rPr>
              <a:t>La participación en actividades de ASHRAE es una excelente manera de avanzar en su carrera - técnicamente, en lo personal, y desde un punto de vista empresarial. Si usted está involucrado en el campo de HVAC&amp;R, o un campo estrechamente relacionado, ASHRAE es la organización necesaria para la promoción profesional.</a:t>
            </a:r>
          </a:p>
          <a:p>
            <a:pPr eaLnBrk="1" hangingPunct="1">
              <a:spcBef>
                <a:spcPct val="0"/>
              </a:spcBef>
            </a:pPr>
            <a:endParaRPr lang="en-US" dirty="0"/>
          </a:p>
          <a:p>
            <a:pPr eaLnBrk="1" hangingPunct="1">
              <a:spcBef>
                <a:spcPct val="0"/>
              </a:spcBef>
            </a:pPr>
            <a:r>
              <a:rPr lang="es-ES" dirty="0">
                <a:effectLst/>
              </a:rPr>
              <a:t>Ayuda a dar forma a la industria de ASHRAE, avanzar en la investigación y diseminar información crítica. </a:t>
            </a:r>
            <a:r>
              <a:rPr lang="en-US" dirty="0">
                <a:solidFill>
                  <a:srgbClr val="FF0000"/>
                </a:solidFill>
              </a:rPr>
              <a:t>(</a:t>
            </a:r>
            <a:r>
              <a:rPr lang="es-ES" dirty="0">
                <a:effectLst/>
              </a:rPr>
              <a:t>HAGA CLIC EN SIGUIENTE</a:t>
            </a:r>
            <a:r>
              <a:rPr lang="en-US" dirty="0">
                <a:solidFill>
                  <a:srgbClr val="FF0000"/>
                </a:solidFill>
              </a:rPr>
              <a:t>)</a:t>
            </a:r>
            <a:endParaRPr lang="en-US" dirty="0"/>
          </a:p>
        </p:txBody>
      </p:sp>
      <p:sp>
        <p:nvSpPr>
          <p:cNvPr id="60419"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32244AC0-B2D6-47C1-A1CE-1AC61C932170}" type="slidenum">
              <a:rPr lang="en-US" smtClean="0"/>
              <a:pPr/>
              <a:t>13</a:t>
            </a:fld>
            <a:endParaRPr lang="en-US"/>
          </a:p>
        </p:txBody>
      </p:sp>
    </p:spTree>
    <p:extLst>
      <p:ext uri="{BB962C8B-B14F-4D97-AF65-F5344CB8AC3E}">
        <p14:creationId xmlns:p14="http://schemas.microsoft.com/office/powerpoint/2010/main" val="328186020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5" name="Slide Image Placeholder 1"/>
          <p:cNvSpPr>
            <a:spLocks noGrp="1" noRot="1" noChangeAspect="1"/>
          </p:cNvSpPr>
          <p:nvPr>
            <p:ph type="sldImg"/>
          </p:nvPr>
        </p:nvSpPr>
        <p:spPr bwMode="auto">
          <a:noFill/>
          <a:ln>
            <a:solidFill>
              <a:srgbClr val="000000"/>
            </a:solidFill>
            <a:miter lim="800000"/>
            <a:headEnd/>
            <a:tailEnd/>
          </a:ln>
        </p:spPr>
      </p:sp>
      <p:sp>
        <p:nvSpPr>
          <p:cNvPr id="62466"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s-ES" dirty="0">
                <a:effectLst/>
              </a:rPr>
              <a:t>Es posible utilizar ASHRAE como fuente de información y no contribuir a la evolución de dichos datos. Posible - pero no tan satisfactorio! ASHRAE prospera sólo a través del trabajo voluntario de miles de profesionales. No trate a ASHRAE como un deporte para espectadores - participe. Las oportunidades están en todas partes</a:t>
            </a:r>
            <a:r>
              <a:rPr lang="en-US" dirty="0"/>
              <a:t>.</a:t>
            </a:r>
          </a:p>
          <a:p>
            <a:pPr eaLnBrk="1" hangingPunct="1">
              <a:spcBef>
                <a:spcPct val="0"/>
              </a:spcBef>
            </a:pPr>
            <a:endParaRPr lang="en-US" dirty="0"/>
          </a:p>
          <a:p>
            <a:pPr eaLnBrk="1" hangingPunct="1">
              <a:spcBef>
                <a:spcPct val="0"/>
              </a:spcBef>
            </a:pPr>
            <a:r>
              <a:rPr lang="es-ES" dirty="0">
                <a:effectLst/>
              </a:rPr>
              <a:t>Explora el sitio web de ASHRAE. Desde la página de inicio de ASHRAE (www.ashae.org) haga clic en una de las dos primeras pestañas de </a:t>
            </a:r>
            <a:r>
              <a:rPr lang="es-ES" dirty="0" err="1">
                <a:effectLst/>
              </a:rPr>
              <a:t>menúes</a:t>
            </a:r>
            <a:r>
              <a:rPr lang="es-ES" dirty="0">
                <a:effectLst/>
              </a:rPr>
              <a:t> desplegables para las conexiones a la Investigación, Normas, Tecnología, y el Manual. Haga clic en la pestaña del menú de la derecha para las Conferencias.</a:t>
            </a:r>
          </a:p>
          <a:p>
            <a:pPr eaLnBrk="1" hangingPunct="1">
              <a:spcBef>
                <a:spcPct val="0"/>
              </a:spcBef>
            </a:pPr>
            <a:endParaRPr lang="en-US" baseline="0" dirty="0"/>
          </a:p>
          <a:p>
            <a:pPr eaLnBrk="1" hangingPunct="1">
              <a:spcBef>
                <a:spcPct val="0"/>
              </a:spcBef>
            </a:pPr>
            <a:r>
              <a:rPr lang="es-ES" dirty="0">
                <a:effectLst/>
              </a:rPr>
              <a:t>Se</a:t>
            </a:r>
            <a:r>
              <a:rPr lang="es-ES" baseline="0" dirty="0">
                <a:effectLst/>
              </a:rPr>
              <a:t> dé cuenta o no, </a:t>
            </a:r>
            <a:r>
              <a:rPr lang="es-ES" dirty="0">
                <a:effectLst/>
              </a:rPr>
              <a:t>usted es “el experto" en algo que podría ser una adición valiosa a ASHRAE y sus miembros.</a:t>
            </a:r>
          </a:p>
          <a:p>
            <a:pPr eaLnBrk="1" hangingPunct="1">
              <a:spcBef>
                <a:spcPct val="0"/>
              </a:spcBef>
            </a:pPr>
            <a:endParaRPr lang="en-US" baseline="0" dirty="0"/>
          </a:p>
          <a:p>
            <a:pPr eaLnBrk="1" hangingPunct="1">
              <a:spcBef>
                <a:spcPct val="0"/>
              </a:spcBef>
            </a:pPr>
            <a:r>
              <a:rPr lang="es-ES" dirty="0">
                <a:effectLst/>
              </a:rPr>
              <a:t>Este es el final de la presentación. </a:t>
            </a:r>
            <a:r>
              <a:rPr lang="en-US" dirty="0">
                <a:solidFill>
                  <a:srgbClr val="FF0000"/>
                </a:solidFill>
              </a:rPr>
              <a:t>(</a:t>
            </a:r>
            <a:r>
              <a:rPr lang="es-ES" dirty="0">
                <a:effectLst/>
              </a:rPr>
              <a:t>HAGA CLIC EN SIGUIENTE</a:t>
            </a:r>
            <a:r>
              <a:rPr lang="en-US" dirty="0">
                <a:solidFill>
                  <a:srgbClr val="FF0000"/>
                </a:solidFill>
              </a:rPr>
              <a:t>)</a:t>
            </a:r>
            <a:endParaRPr lang="en-US" dirty="0"/>
          </a:p>
        </p:txBody>
      </p:sp>
      <p:sp>
        <p:nvSpPr>
          <p:cNvPr id="62467"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AA97054F-AD97-4180-9567-9EEEDEDEA824}" type="slidenum">
              <a:rPr lang="en-US" smtClean="0"/>
              <a:pPr/>
              <a:t>14</a:t>
            </a:fld>
            <a:endParaRPr lang="en-US"/>
          </a:p>
        </p:txBody>
      </p:sp>
    </p:spTree>
    <p:extLst>
      <p:ext uri="{BB962C8B-B14F-4D97-AF65-F5344CB8AC3E}">
        <p14:creationId xmlns:p14="http://schemas.microsoft.com/office/powerpoint/2010/main" val="170971569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Slide Image Placeholder 1"/>
          <p:cNvSpPr>
            <a:spLocks noGrp="1" noRot="1" noChangeAspect="1"/>
          </p:cNvSpPr>
          <p:nvPr>
            <p:ph type="sldImg"/>
          </p:nvPr>
        </p:nvSpPr>
        <p:spPr bwMode="auto">
          <a:xfrm>
            <a:off x="1150938" y="692150"/>
            <a:ext cx="4556125" cy="3416300"/>
          </a:xfrm>
          <a:noFill/>
          <a:ln>
            <a:solidFill>
              <a:srgbClr val="000000"/>
            </a:solidFill>
            <a:miter lim="800000"/>
            <a:headEnd/>
            <a:tailEnd/>
          </a:ln>
        </p:spPr>
      </p:sp>
      <p:sp>
        <p:nvSpPr>
          <p:cNvPr id="18434"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dirty="0"/>
              <a:t>Hay </a:t>
            </a:r>
            <a:r>
              <a:rPr lang="en-US" dirty="0" err="1"/>
              <a:t>cuatro</a:t>
            </a:r>
            <a:r>
              <a:rPr lang="en-US" dirty="0"/>
              <a:t> typos de </a:t>
            </a:r>
            <a:r>
              <a:rPr lang="en-US" dirty="0" err="1"/>
              <a:t>comités</a:t>
            </a:r>
            <a:r>
              <a:rPr lang="en-US" dirty="0"/>
              <a:t> que </a:t>
            </a:r>
            <a:r>
              <a:rPr lang="en-US" dirty="0" err="1"/>
              <a:t>hacen</a:t>
            </a:r>
            <a:r>
              <a:rPr lang="en-US" dirty="0"/>
              <a:t> el </a:t>
            </a:r>
            <a:r>
              <a:rPr lang="en-US" dirty="0" err="1"/>
              <a:t>trabajo</a:t>
            </a:r>
            <a:r>
              <a:rPr lang="en-US" dirty="0"/>
              <a:t> </a:t>
            </a:r>
            <a:r>
              <a:rPr lang="en-US" sz="1200" dirty="0" err="1"/>
              <a:t>técnico</a:t>
            </a:r>
            <a:r>
              <a:rPr lang="en-US" sz="1200" dirty="0"/>
              <a:t> del </a:t>
            </a:r>
            <a:r>
              <a:rPr lang="en-US" sz="1200" dirty="0" err="1"/>
              <a:t>día</a:t>
            </a:r>
            <a:r>
              <a:rPr lang="en-US" sz="1200" dirty="0"/>
              <a:t> a </a:t>
            </a:r>
            <a:r>
              <a:rPr lang="en-US" sz="1200" dirty="0" err="1"/>
              <a:t>día</a:t>
            </a:r>
            <a:r>
              <a:rPr lang="en-US" sz="1200" dirty="0"/>
              <a:t> </a:t>
            </a:r>
            <a:r>
              <a:rPr lang="en-US" sz="1200" dirty="0" err="1"/>
              <a:t>dentro</a:t>
            </a:r>
            <a:r>
              <a:rPr lang="en-US" sz="1200" dirty="0"/>
              <a:t> de ASHRAE. </a:t>
            </a:r>
            <a:r>
              <a:rPr lang="en-US" dirty="0">
                <a:solidFill>
                  <a:srgbClr val="FF0000"/>
                </a:solidFill>
              </a:rPr>
              <a:t>(</a:t>
            </a:r>
            <a:r>
              <a:rPr lang="es-ES" dirty="0">
                <a:effectLst/>
              </a:rPr>
              <a:t>HAGA CLIC EN SIGUIENTE</a:t>
            </a:r>
            <a:r>
              <a:rPr lang="en-US" dirty="0">
                <a:solidFill>
                  <a:srgbClr val="FF0000"/>
                </a:solidFill>
              </a:rPr>
              <a:t>)</a:t>
            </a:r>
          </a:p>
          <a:p>
            <a:pPr eaLnBrk="1" hangingPunct="1">
              <a:spcBef>
                <a:spcPct val="0"/>
              </a:spcBef>
            </a:pPr>
            <a:r>
              <a:rPr lang="en-US" dirty="0"/>
              <a:t>Los TCs (</a:t>
            </a:r>
            <a:r>
              <a:rPr lang="en-US" dirty="0" err="1"/>
              <a:t>comités</a:t>
            </a:r>
            <a:r>
              <a:rPr lang="en-US" dirty="0"/>
              <a:t> </a:t>
            </a:r>
            <a:r>
              <a:rPr lang="en-US" dirty="0" err="1"/>
              <a:t>técnicos</a:t>
            </a:r>
            <a:r>
              <a:rPr lang="en-US" dirty="0"/>
              <a:t>) </a:t>
            </a:r>
            <a:r>
              <a:rPr lang="es-ES" dirty="0">
                <a:effectLst/>
              </a:rPr>
              <a:t>son los más comunes y abordan una amplia gama de temas</a:t>
            </a:r>
            <a:r>
              <a:rPr lang="en-US" dirty="0"/>
              <a:t>. </a:t>
            </a:r>
            <a:r>
              <a:rPr lang="en-US" dirty="0">
                <a:solidFill>
                  <a:srgbClr val="FF0000"/>
                </a:solidFill>
              </a:rPr>
              <a:t>(</a:t>
            </a:r>
            <a:r>
              <a:rPr lang="es-ES" dirty="0">
                <a:effectLst/>
              </a:rPr>
              <a:t>HAGA CLIC EN SIGUIENTE</a:t>
            </a:r>
            <a:r>
              <a:rPr lang="en-US" dirty="0">
                <a:solidFill>
                  <a:srgbClr val="FF0000"/>
                </a:solidFill>
              </a:rPr>
              <a:t>)</a:t>
            </a:r>
          </a:p>
          <a:p>
            <a:pPr eaLnBrk="1" hangingPunct="1">
              <a:spcBef>
                <a:spcPct val="0"/>
              </a:spcBef>
            </a:pPr>
            <a:r>
              <a:rPr lang="en-US" dirty="0">
                <a:solidFill>
                  <a:srgbClr val="FF0000"/>
                </a:solidFill>
              </a:rPr>
              <a:t>Los</a:t>
            </a:r>
            <a:r>
              <a:rPr lang="en-US" dirty="0"/>
              <a:t> TGs </a:t>
            </a:r>
            <a:r>
              <a:rPr lang="en-US" dirty="0">
                <a:solidFill>
                  <a:srgbClr val="FF0000"/>
                </a:solidFill>
              </a:rPr>
              <a:t>(</a:t>
            </a:r>
            <a:r>
              <a:rPr lang="es-ES" dirty="0">
                <a:effectLst/>
              </a:rPr>
              <a:t>HAGA CLIC EN SIGUIENTE</a:t>
            </a:r>
            <a:r>
              <a:rPr lang="en-US" dirty="0">
                <a:solidFill>
                  <a:srgbClr val="FF0000"/>
                </a:solidFill>
              </a:rPr>
              <a:t>)</a:t>
            </a:r>
            <a:r>
              <a:rPr lang="en-US" baseline="0" dirty="0">
                <a:solidFill>
                  <a:srgbClr val="FF0000"/>
                </a:solidFill>
              </a:rPr>
              <a:t> y</a:t>
            </a:r>
            <a:r>
              <a:rPr lang="en-US" dirty="0"/>
              <a:t> TRGs (</a:t>
            </a:r>
            <a:r>
              <a:rPr lang="en-US" dirty="0" err="1"/>
              <a:t>g</a:t>
            </a:r>
            <a:r>
              <a:rPr lang="en-US" sz="1200" dirty="0" err="1"/>
              <a:t>rupos</a:t>
            </a:r>
            <a:r>
              <a:rPr lang="en-US" sz="1200" dirty="0"/>
              <a:t> de </a:t>
            </a:r>
            <a:r>
              <a:rPr lang="en-US" sz="1200" dirty="0" err="1"/>
              <a:t>tarea</a:t>
            </a:r>
            <a:r>
              <a:rPr lang="en-US" sz="1200" dirty="0"/>
              <a:t> y </a:t>
            </a:r>
            <a:r>
              <a:rPr lang="en-US" sz="1200" dirty="0" err="1"/>
              <a:t>groupos</a:t>
            </a:r>
            <a:r>
              <a:rPr lang="en-US" sz="1200" dirty="0"/>
              <a:t> de </a:t>
            </a:r>
            <a:r>
              <a:rPr lang="en-US" sz="1200" dirty="0" err="1"/>
              <a:t>recursos</a:t>
            </a:r>
            <a:r>
              <a:rPr lang="en-US" sz="1200" dirty="0"/>
              <a:t> </a:t>
            </a:r>
            <a:r>
              <a:rPr lang="en-US" sz="1200" dirty="0" err="1"/>
              <a:t>técnicos</a:t>
            </a:r>
            <a:r>
              <a:rPr lang="en-US" dirty="0"/>
              <a:t>) </a:t>
            </a:r>
            <a:r>
              <a:rPr lang="es-ES" dirty="0">
                <a:effectLst/>
              </a:rPr>
              <a:t>se forman con un objetivo específico en mente</a:t>
            </a:r>
            <a:r>
              <a:rPr lang="en-US" dirty="0"/>
              <a:t>. </a:t>
            </a:r>
            <a:r>
              <a:rPr lang="en-US" dirty="0">
                <a:solidFill>
                  <a:srgbClr val="FF0000"/>
                </a:solidFill>
              </a:rPr>
              <a:t>(</a:t>
            </a:r>
            <a:r>
              <a:rPr lang="es-ES" dirty="0">
                <a:effectLst/>
              </a:rPr>
              <a:t>HAGA CLIC EN SIGUIENTE</a:t>
            </a:r>
            <a:r>
              <a:rPr lang="en-US" dirty="0">
                <a:solidFill>
                  <a:srgbClr val="FF0000"/>
                </a:solidFill>
              </a:rPr>
              <a:t>)</a:t>
            </a:r>
          </a:p>
          <a:p>
            <a:pPr eaLnBrk="1" hangingPunct="1">
              <a:spcBef>
                <a:spcPct val="0"/>
              </a:spcBef>
            </a:pPr>
            <a:r>
              <a:rPr lang="en-US" dirty="0"/>
              <a:t>Los MTGs (</a:t>
            </a:r>
            <a:r>
              <a:rPr lang="en-US" dirty="0" err="1"/>
              <a:t>g</a:t>
            </a:r>
            <a:r>
              <a:rPr lang="en-US" sz="1200" dirty="0" err="1"/>
              <a:t>rupos</a:t>
            </a:r>
            <a:r>
              <a:rPr lang="en-US" sz="1200" dirty="0"/>
              <a:t> de </a:t>
            </a:r>
            <a:r>
              <a:rPr lang="en-US" sz="1200" dirty="0" err="1"/>
              <a:t>tarea</a:t>
            </a:r>
            <a:r>
              <a:rPr lang="en-US" sz="1200" dirty="0"/>
              <a:t> </a:t>
            </a:r>
            <a:r>
              <a:rPr lang="en-US" sz="1200" dirty="0" err="1"/>
              <a:t>multidisciplinarios</a:t>
            </a:r>
            <a:r>
              <a:rPr lang="en-US" dirty="0"/>
              <a:t>) </a:t>
            </a:r>
            <a:r>
              <a:rPr lang="en-US" dirty="0">
                <a:solidFill>
                  <a:srgbClr val="FF0000"/>
                </a:solidFill>
              </a:rPr>
              <a:t>(</a:t>
            </a:r>
            <a:r>
              <a:rPr lang="es-ES" dirty="0">
                <a:effectLst/>
              </a:rPr>
              <a:t>HAGA CLIC EN SIGUIENTE</a:t>
            </a:r>
            <a:r>
              <a:rPr lang="en-US" dirty="0">
                <a:solidFill>
                  <a:srgbClr val="FF0000"/>
                </a:solidFill>
              </a:rPr>
              <a:t>) </a:t>
            </a:r>
            <a:r>
              <a:rPr lang="es-ES" dirty="0">
                <a:effectLst/>
              </a:rPr>
              <a:t>son grupos de duración temporal con representantes de varios comités </a:t>
            </a:r>
            <a:r>
              <a:rPr lang="en-US" baseline="0" dirty="0"/>
              <a:t>(TCs, TGs y </a:t>
            </a:r>
            <a:r>
              <a:rPr lang="en-US" baseline="0" dirty="0" err="1"/>
              <a:t>otros</a:t>
            </a:r>
            <a:r>
              <a:rPr lang="en-US" baseline="0" dirty="0"/>
              <a:t>) </a:t>
            </a:r>
            <a:r>
              <a:rPr lang="es-ES" dirty="0">
                <a:effectLst/>
              </a:rPr>
              <a:t>que se forman para abordar un tema específico que es más amplio que el alcance de cualquier comité técnico</a:t>
            </a:r>
            <a:r>
              <a:rPr lang="en-US" baseline="0" dirty="0"/>
              <a:t>.</a:t>
            </a:r>
            <a:endParaRPr lang="en-US" dirty="0"/>
          </a:p>
          <a:p>
            <a:pPr eaLnBrk="1" hangingPunct="1">
              <a:spcBef>
                <a:spcPct val="0"/>
              </a:spcBef>
            </a:pPr>
            <a:r>
              <a:rPr lang="es-ES" dirty="0">
                <a:effectLst/>
              </a:rPr>
              <a:t>Las siguientes diapositivas se centran en los </a:t>
            </a:r>
            <a:r>
              <a:rPr lang="en-US" dirty="0"/>
              <a:t>TCs - </a:t>
            </a:r>
            <a:r>
              <a:rPr lang="es-ES" dirty="0">
                <a:effectLst/>
              </a:rPr>
              <a:t>el tipo de comité que se ocupa de las cuestiones técnicas de ASHRAE, y como tal es el tipo principal comité de apoyo de ASHRAE</a:t>
            </a:r>
            <a:r>
              <a:rPr lang="en-US" baseline="0" dirty="0"/>
              <a:t>. </a:t>
            </a:r>
            <a:r>
              <a:rPr lang="en-US" dirty="0">
                <a:solidFill>
                  <a:srgbClr val="FF0000"/>
                </a:solidFill>
              </a:rPr>
              <a:t>(</a:t>
            </a:r>
            <a:r>
              <a:rPr lang="es-ES" dirty="0">
                <a:effectLst/>
              </a:rPr>
              <a:t>HAGA CLIC EN SIGUIENTE</a:t>
            </a:r>
            <a:r>
              <a:rPr lang="en-US" dirty="0">
                <a:solidFill>
                  <a:srgbClr val="FF0000"/>
                </a:solidFill>
              </a:rPr>
              <a:t>)</a:t>
            </a:r>
            <a:endParaRPr lang="en-US" dirty="0"/>
          </a:p>
        </p:txBody>
      </p:sp>
      <p:sp>
        <p:nvSpPr>
          <p:cNvPr id="18435"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377ED1B9-5AE8-4B6C-A75C-79C28478761B}" type="slidenum">
              <a:rPr lang="en-US" smtClean="0"/>
              <a:pPr/>
              <a:t>2</a:t>
            </a:fld>
            <a:endParaRPr lang="en-US"/>
          </a:p>
        </p:txBody>
      </p:sp>
    </p:spTree>
    <p:extLst>
      <p:ext uri="{BB962C8B-B14F-4D97-AF65-F5344CB8AC3E}">
        <p14:creationId xmlns:p14="http://schemas.microsoft.com/office/powerpoint/2010/main" val="171691770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Slide Image Placeholder 1"/>
          <p:cNvSpPr>
            <a:spLocks noGrp="1" noRot="1" noChangeAspect="1"/>
          </p:cNvSpPr>
          <p:nvPr>
            <p:ph type="sldImg"/>
          </p:nvPr>
        </p:nvSpPr>
        <p:spPr bwMode="auto">
          <a:xfrm>
            <a:off x="1150938" y="692150"/>
            <a:ext cx="4556125" cy="3416300"/>
          </a:xfrm>
          <a:noFill/>
          <a:ln>
            <a:solidFill>
              <a:srgbClr val="000000"/>
            </a:solidFill>
            <a:miter lim="800000"/>
            <a:headEnd/>
            <a:tailEnd/>
          </a:ln>
        </p:spPr>
      </p:sp>
      <p:sp>
        <p:nvSpPr>
          <p:cNvPr id="24578"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dirty="0" err="1"/>
              <a:t>Voluntarios</a:t>
            </a:r>
            <a:r>
              <a:rPr lang="en-US" dirty="0"/>
              <a:t> -- ¡</a:t>
            </a:r>
            <a:r>
              <a:rPr lang="es-ES" dirty="0">
                <a:effectLst/>
              </a:rPr>
              <a:t>la paga es terrible, los beneficios son excepcionales</a:t>
            </a:r>
            <a:r>
              <a:rPr lang="en-US" baseline="0" dirty="0"/>
              <a:t>! </a:t>
            </a:r>
            <a:r>
              <a:rPr lang="en-US" dirty="0">
                <a:solidFill>
                  <a:srgbClr val="FF0000"/>
                </a:solidFill>
              </a:rPr>
              <a:t>(</a:t>
            </a:r>
            <a:r>
              <a:rPr lang="es-ES" dirty="0">
                <a:effectLst/>
              </a:rPr>
              <a:t>HAGA CLIC EN SIGUIENTE</a:t>
            </a:r>
            <a:r>
              <a:rPr lang="en-US" dirty="0">
                <a:solidFill>
                  <a:srgbClr val="FF0000"/>
                </a:solidFill>
              </a:rPr>
              <a:t>)</a:t>
            </a:r>
            <a:endParaRPr lang="en-US" dirty="0"/>
          </a:p>
          <a:p>
            <a:pPr eaLnBrk="1" hangingPunct="1">
              <a:spcBef>
                <a:spcPct val="0"/>
              </a:spcBef>
            </a:pPr>
            <a:r>
              <a:rPr lang="es-ES" dirty="0">
                <a:effectLst/>
              </a:rPr>
              <a:t>La pertenencia TC se compone de personas que manifiesten su interés en participar en el comité y luego se añaden a la función de miembro de ASHRAE</a:t>
            </a:r>
            <a:r>
              <a:rPr lang="en-US" dirty="0"/>
              <a:t>. </a:t>
            </a:r>
            <a:r>
              <a:rPr lang="en-US" dirty="0">
                <a:solidFill>
                  <a:srgbClr val="FF0000"/>
                </a:solidFill>
              </a:rPr>
              <a:t>(</a:t>
            </a:r>
            <a:r>
              <a:rPr lang="es-ES" dirty="0">
                <a:effectLst/>
              </a:rPr>
              <a:t>HAGA CLIC EN SIGUIENTE</a:t>
            </a:r>
            <a:r>
              <a:rPr lang="en-US" dirty="0">
                <a:solidFill>
                  <a:srgbClr val="FF0000"/>
                </a:solidFill>
              </a:rPr>
              <a:t>)</a:t>
            </a:r>
            <a:endParaRPr lang="en-US" dirty="0"/>
          </a:p>
          <a:p>
            <a:pPr eaLnBrk="1" hangingPunct="1">
              <a:spcBef>
                <a:spcPct val="0"/>
              </a:spcBef>
            </a:pPr>
            <a:r>
              <a:rPr lang="es-ES" dirty="0">
                <a:effectLst/>
              </a:rPr>
              <a:t>Los miembros con voto tienen la responsabilidad de aprobar las acciones iniciadas por el comité.</a:t>
            </a:r>
            <a:r>
              <a:rPr lang="en-US" baseline="0" dirty="0"/>
              <a:t> </a:t>
            </a:r>
            <a:r>
              <a:rPr lang="en-US" dirty="0">
                <a:solidFill>
                  <a:srgbClr val="FF0000"/>
                </a:solidFill>
              </a:rPr>
              <a:t>(</a:t>
            </a:r>
            <a:r>
              <a:rPr lang="es-ES" dirty="0">
                <a:effectLst/>
              </a:rPr>
              <a:t>HAGA CLIC EN SIGUIENTE</a:t>
            </a:r>
            <a:r>
              <a:rPr lang="en-US" dirty="0">
                <a:solidFill>
                  <a:srgbClr val="FF0000"/>
                </a:solidFill>
              </a:rPr>
              <a:t>)</a:t>
            </a:r>
            <a:endParaRPr lang="en-US" baseline="0" dirty="0"/>
          </a:p>
          <a:p>
            <a:pPr eaLnBrk="1" hangingPunct="1">
              <a:spcBef>
                <a:spcPct val="0"/>
              </a:spcBef>
            </a:pPr>
            <a:r>
              <a:rPr lang="en-US" baseline="0" dirty="0"/>
              <a:t>Los </a:t>
            </a:r>
            <a:r>
              <a:rPr lang="en-US" baseline="0" dirty="0" err="1"/>
              <a:t>miembros</a:t>
            </a:r>
            <a:r>
              <a:rPr lang="es-AR" baseline="0" dirty="0"/>
              <a:t> honorarios </a:t>
            </a:r>
            <a:r>
              <a:rPr lang="es-ES" dirty="0">
                <a:effectLst/>
              </a:rPr>
              <a:t>y honorarios provisionales </a:t>
            </a:r>
            <a:r>
              <a:rPr lang="en-US" baseline="0" dirty="0"/>
              <a:t>no </a:t>
            </a:r>
            <a:r>
              <a:rPr lang="en-US" baseline="0" dirty="0" err="1"/>
              <a:t>votan</a:t>
            </a:r>
            <a:r>
              <a:rPr lang="es-ES" dirty="0">
                <a:effectLst/>
              </a:rPr>
              <a:t>, sino que tienen la responsabilidad de proporcionar su experiencia para el comité durante las discusiones. También pueden ser miembros de los subcomités y votar en los subcomités.</a:t>
            </a:r>
            <a:r>
              <a:rPr lang="en-US" dirty="0"/>
              <a:t> </a:t>
            </a:r>
            <a:r>
              <a:rPr lang="en-US" dirty="0">
                <a:solidFill>
                  <a:srgbClr val="FF0000"/>
                </a:solidFill>
              </a:rPr>
              <a:t>(</a:t>
            </a:r>
            <a:r>
              <a:rPr lang="es-ES" dirty="0">
                <a:effectLst/>
              </a:rPr>
              <a:t>HAGA CLIC EN SIGUIENTE</a:t>
            </a:r>
            <a:r>
              <a:rPr lang="en-US" dirty="0">
                <a:solidFill>
                  <a:srgbClr val="FF0000"/>
                </a:solidFill>
              </a:rPr>
              <a:t>) </a:t>
            </a:r>
            <a:endParaRPr lang="en-US" baseline="0" dirty="0"/>
          </a:p>
          <a:p>
            <a:pPr eaLnBrk="1" hangingPunct="1">
              <a:spcBef>
                <a:spcPct val="0"/>
              </a:spcBef>
            </a:pPr>
            <a:r>
              <a:rPr lang="es-ES" dirty="0">
                <a:effectLst/>
              </a:rPr>
              <a:t>Los nuevos miembros (Miembros Honorarios Provisionales) son siempre necesarios para energizar el pensamiento, la planificación y ejecución de los trabajos del comité.</a:t>
            </a:r>
            <a:endParaRPr lang="en-US" baseline="0" dirty="0"/>
          </a:p>
          <a:p>
            <a:pPr eaLnBrk="1" hangingPunct="1">
              <a:spcBef>
                <a:spcPct val="0"/>
              </a:spcBef>
            </a:pPr>
            <a:endParaRPr lang="en-US" dirty="0"/>
          </a:p>
          <a:p>
            <a:pPr eaLnBrk="1" hangingPunct="1">
              <a:spcBef>
                <a:spcPct val="0"/>
              </a:spcBef>
            </a:pPr>
            <a:r>
              <a:rPr lang="es-ES" dirty="0">
                <a:effectLst/>
              </a:rPr>
              <a:t>Una restricción en un TC, es que no puede haber dos miembros con</a:t>
            </a:r>
            <a:r>
              <a:rPr lang="es-ES" baseline="0" dirty="0">
                <a:effectLst/>
              </a:rPr>
              <a:t> voto</a:t>
            </a:r>
            <a:r>
              <a:rPr lang="es-ES" dirty="0">
                <a:effectLst/>
              </a:rPr>
              <a:t> de la misma empresa o firma.</a:t>
            </a:r>
            <a:r>
              <a:rPr lang="en-US" dirty="0"/>
              <a:t> </a:t>
            </a:r>
            <a:r>
              <a:rPr lang="en-US" dirty="0">
                <a:solidFill>
                  <a:srgbClr val="FF0000"/>
                </a:solidFill>
              </a:rPr>
              <a:t>(</a:t>
            </a:r>
            <a:r>
              <a:rPr lang="es-ES" dirty="0">
                <a:effectLst/>
              </a:rPr>
              <a:t>HAGA CLIC EN SIGUIENTE</a:t>
            </a:r>
            <a:r>
              <a:rPr lang="en-US" dirty="0">
                <a:solidFill>
                  <a:srgbClr val="FF0000"/>
                </a:solidFill>
              </a:rPr>
              <a:t>)</a:t>
            </a:r>
            <a:endParaRPr lang="en-US" dirty="0"/>
          </a:p>
        </p:txBody>
      </p:sp>
      <p:sp>
        <p:nvSpPr>
          <p:cNvPr id="24579"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5DC57EB4-1AC2-4611-9028-B1B595F0B2F3}" type="slidenum">
              <a:rPr lang="en-US" smtClean="0"/>
              <a:pPr/>
              <a:t>3</a:t>
            </a:fld>
            <a:endParaRPr lang="en-US"/>
          </a:p>
        </p:txBody>
      </p:sp>
    </p:spTree>
    <p:extLst>
      <p:ext uri="{BB962C8B-B14F-4D97-AF65-F5344CB8AC3E}">
        <p14:creationId xmlns:p14="http://schemas.microsoft.com/office/powerpoint/2010/main" val="254997909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Slide Image Placeholder 1"/>
          <p:cNvSpPr>
            <a:spLocks noGrp="1" noRot="1" noChangeAspect="1"/>
          </p:cNvSpPr>
          <p:nvPr>
            <p:ph type="sldImg"/>
          </p:nvPr>
        </p:nvSpPr>
        <p:spPr bwMode="auto">
          <a:xfrm>
            <a:off x="1150938" y="692150"/>
            <a:ext cx="4556125" cy="3416300"/>
          </a:xfrm>
          <a:noFill/>
          <a:ln>
            <a:solidFill>
              <a:srgbClr val="000000"/>
            </a:solidFill>
            <a:miter lim="800000"/>
            <a:headEnd/>
            <a:tailEnd/>
          </a:ln>
        </p:spPr>
      </p:sp>
      <p:sp>
        <p:nvSpPr>
          <p:cNvPr id="24578"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s-ES" dirty="0">
                <a:effectLst/>
              </a:rPr>
              <a:t>Los</a:t>
            </a:r>
            <a:r>
              <a:rPr lang="es-ES" baseline="0" dirty="0">
                <a:effectLst/>
              </a:rPr>
              <a:t> m</a:t>
            </a:r>
            <a:r>
              <a:rPr lang="es-ES" dirty="0">
                <a:effectLst/>
              </a:rPr>
              <a:t>iembros provienen de todas partes de nuestra industria</a:t>
            </a:r>
            <a:r>
              <a:rPr lang="en-US" baseline="0" dirty="0"/>
              <a:t>. </a:t>
            </a:r>
            <a:r>
              <a:rPr lang="en-US" dirty="0">
                <a:solidFill>
                  <a:srgbClr val="FF0000"/>
                </a:solidFill>
              </a:rPr>
              <a:t>(</a:t>
            </a:r>
            <a:r>
              <a:rPr lang="es-ES" dirty="0">
                <a:effectLst/>
              </a:rPr>
              <a:t>HAGA CLIC EN SIGUIENTE</a:t>
            </a:r>
            <a:r>
              <a:rPr lang="en-US" dirty="0">
                <a:solidFill>
                  <a:srgbClr val="FF0000"/>
                </a:solidFill>
              </a:rPr>
              <a:t>)</a:t>
            </a:r>
            <a:r>
              <a:rPr lang="en-US" baseline="0" dirty="0"/>
              <a:t> </a:t>
            </a:r>
            <a:r>
              <a:rPr lang="es-ES" dirty="0">
                <a:effectLst/>
              </a:rPr>
              <a:t>Lo único que se necesita es interés y disposición a ayudar a mejorar el trabajo del comité.</a:t>
            </a:r>
            <a:r>
              <a:rPr lang="en-US" baseline="0" dirty="0"/>
              <a:t> </a:t>
            </a:r>
            <a:r>
              <a:rPr lang="es-ES" dirty="0">
                <a:effectLst/>
              </a:rPr>
              <a:t>Usted no tiene que ser un "gurú técnico" o tener un título</a:t>
            </a:r>
            <a:r>
              <a:rPr lang="es-ES" baseline="0" dirty="0">
                <a:effectLst/>
              </a:rPr>
              <a:t> </a:t>
            </a:r>
            <a:r>
              <a:rPr lang="es-ES" dirty="0">
                <a:effectLst/>
              </a:rPr>
              <a:t>avanzado de participar - se necesita el aporte de todos.</a:t>
            </a:r>
            <a:r>
              <a:rPr lang="en-US" baseline="0" dirty="0"/>
              <a:t> </a:t>
            </a:r>
            <a:r>
              <a:rPr lang="en-US" dirty="0">
                <a:solidFill>
                  <a:srgbClr val="FF0000"/>
                </a:solidFill>
              </a:rPr>
              <a:t>(</a:t>
            </a:r>
            <a:r>
              <a:rPr lang="es-ES" dirty="0">
                <a:effectLst/>
              </a:rPr>
              <a:t>Siga haciendo CLIC en SIGUIENTE mientras se habla más adelante</a:t>
            </a:r>
            <a:r>
              <a:rPr lang="en-US" dirty="0">
                <a:solidFill>
                  <a:srgbClr val="FF0000"/>
                </a:solidFill>
              </a:rPr>
              <a:t> – </a:t>
            </a:r>
            <a:r>
              <a:rPr lang="es-ES" dirty="0">
                <a:effectLst/>
              </a:rPr>
              <a:t>parada cuando aparezca “El gobierno"</a:t>
            </a:r>
            <a:r>
              <a:rPr lang="en-US" dirty="0">
                <a:solidFill>
                  <a:srgbClr val="FF0000"/>
                </a:solidFill>
              </a:rPr>
              <a:t> – </a:t>
            </a:r>
            <a:r>
              <a:rPr lang="en-US" dirty="0" err="1">
                <a:solidFill>
                  <a:srgbClr val="FF0000"/>
                </a:solidFill>
              </a:rPr>
              <a:t>ocho</a:t>
            </a:r>
            <a:r>
              <a:rPr lang="en-US" dirty="0">
                <a:solidFill>
                  <a:srgbClr val="FF0000"/>
                </a:solidFill>
              </a:rPr>
              <a:t> </a:t>
            </a:r>
            <a:r>
              <a:rPr lang="en-US" dirty="0" err="1">
                <a:solidFill>
                  <a:srgbClr val="FF0000"/>
                </a:solidFill>
              </a:rPr>
              <a:t>clics</a:t>
            </a:r>
            <a:r>
              <a:rPr lang="en-US" dirty="0">
                <a:solidFill>
                  <a:srgbClr val="FF0000"/>
                </a:solidFill>
              </a:rPr>
              <a:t>)</a:t>
            </a:r>
            <a:endParaRPr lang="en-US" dirty="0"/>
          </a:p>
          <a:p>
            <a:pPr eaLnBrk="1" hangingPunct="1">
              <a:spcBef>
                <a:spcPct val="0"/>
              </a:spcBef>
            </a:pPr>
            <a:r>
              <a:rPr lang="es-ES" dirty="0">
                <a:effectLst/>
              </a:rPr>
              <a:t>Un miembro puede haber asistido previamente a una reunión TC o un programa patrocinado por un TC, se interesó en participar, y solicitado ser miembro. Sin embargo, ahora una persona interesada puede solicitar directamente ser miembro honorario provisional de la página web del TC o desde el sitio web principal de ASHRAE y se añadirán automáticamente a la lista de TC.</a:t>
            </a:r>
          </a:p>
          <a:p>
            <a:pPr eaLnBrk="1" hangingPunct="1">
              <a:spcBef>
                <a:spcPct val="0"/>
              </a:spcBef>
            </a:pPr>
            <a:endParaRPr lang="es-ES" dirty="0">
              <a:effectLst/>
            </a:endParaRPr>
          </a:p>
          <a:p>
            <a:pPr eaLnBrk="1" hangingPunct="1">
              <a:spcBef>
                <a:spcPct val="0"/>
              </a:spcBef>
            </a:pPr>
            <a:r>
              <a:rPr lang="es-ES" dirty="0">
                <a:effectLst/>
              </a:rPr>
              <a:t>Hay límites en el número de miembros con voto en un TC (6 mínimo y 18 máximo).</a:t>
            </a:r>
            <a:r>
              <a:rPr lang="en-US" dirty="0"/>
              <a:t> </a:t>
            </a:r>
            <a:r>
              <a:rPr lang="es-ES" dirty="0">
                <a:effectLst/>
              </a:rPr>
              <a:t>Por lo general, una persona puede ser un miembro honorario (sin voto) durante algunos años, participar en las actividades del Comité y luego solicitar la afiliación con voto. La participación en los comités es fluida, con los miembros</a:t>
            </a:r>
            <a:r>
              <a:rPr lang="es-ES" baseline="0" dirty="0">
                <a:effectLst/>
              </a:rPr>
              <a:t> ingresado o dejando en</a:t>
            </a:r>
            <a:r>
              <a:rPr lang="es-ES" dirty="0">
                <a:effectLst/>
              </a:rPr>
              <a:t> el comité en ciclos anuales (con nombramientos periódicos). Los oficiales de los comités también rotan entre las</a:t>
            </a:r>
            <a:r>
              <a:rPr lang="es-ES" baseline="0" dirty="0">
                <a:effectLst/>
              </a:rPr>
              <a:t> posiciones</a:t>
            </a:r>
            <a:r>
              <a:rPr lang="es-ES" dirty="0">
                <a:effectLst/>
              </a:rPr>
              <a:t> de liderazgo. </a:t>
            </a:r>
            <a:r>
              <a:rPr lang="es-ES" b="1" dirty="0">
                <a:effectLst/>
              </a:rPr>
              <a:t>CUALQUIER PERSONA PUEDE ASISTIR UNA REUNIÓN DE</a:t>
            </a:r>
            <a:r>
              <a:rPr lang="es-ES" b="1" baseline="0" dirty="0">
                <a:effectLst/>
              </a:rPr>
              <a:t> UN </a:t>
            </a:r>
            <a:r>
              <a:rPr lang="es-ES" b="1" dirty="0">
                <a:effectLst/>
              </a:rPr>
              <a:t>TC</a:t>
            </a:r>
            <a:r>
              <a:rPr lang="es-ES" dirty="0">
                <a:effectLst/>
              </a:rPr>
              <a:t>. Si no lo ha hecho, por favor asistir a una y experimente este lado de ASHRAE.</a:t>
            </a:r>
            <a:r>
              <a:rPr lang="en-US" dirty="0"/>
              <a:t> </a:t>
            </a:r>
            <a:r>
              <a:rPr lang="en-US" dirty="0">
                <a:solidFill>
                  <a:srgbClr val="FF0000"/>
                </a:solidFill>
              </a:rPr>
              <a:t>(</a:t>
            </a:r>
            <a:r>
              <a:rPr lang="es-ES" dirty="0">
                <a:effectLst/>
              </a:rPr>
              <a:t>HAGA CLIC EN SIGUIENTE</a:t>
            </a:r>
            <a:r>
              <a:rPr lang="en-US" dirty="0">
                <a:solidFill>
                  <a:srgbClr val="FF0000"/>
                </a:solidFill>
              </a:rPr>
              <a:t>)</a:t>
            </a:r>
            <a:endParaRPr lang="en-US" dirty="0"/>
          </a:p>
        </p:txBody>
      </p:sp>
      <p:sp>
        <p:nvSpPr>
          <p:cNvPr id="24579"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5DC57EB4-1AC2-4611-9028-B1B595F0B2F3}" type="slidenum">
              <a:rPr lang="en-US" smtClean="0"/>
              <a:pPr/>
              <a:t>4</a:t>
            </a:fld>
            <a:endParaRPr lang="en-US"/>
          </a:p>
        </p:txBody>
      </p:sp>
    </p:spTree>
    <p:extLst>
      <p:ext uri="{BB962C8B-B14F-4D97-AF65-F5344CB8AC3E}">
        <p14:creationId xmlns:p14="http://schemas.microsoft.com/office/powerpoint/2010/main" val="119535660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Slide Image Placeholder 1"/>
          <p:cNvSpPr>
            <a:spLocks noGrp="1" noRot="1" noChangeAspect="1"/>
          </p:cNvSpPr>
          <p:nvPr>
            <p:ph type="sldImg"/>
          </p:nvPr>
        </p:nvSpPr>
        <p:spPr bwMode="auto">
          <a:xfrm>
            <a:off x="1150938" y="692150"/>
            <a:ext cx="4556125" cy="3416300"/>
          </a:xfrm>
          <a:noFill/>
          <a:ln>
            <a:solidFill>
              <a:srgbClr val="000000"/>
            </a:solidFill>
            <a:miter lim="800000"/>
            <a:headEnd/>
            <a:tailEnd/>
          </a:ln>
        </p:spPr>
      </p:sp>
      <p:sp>
        <p:nvSpPr>
          <p:cNvPr id="22530" name="Notes Placeholder 2"/>
          <p:cNvSpPr>
            <a:spLocks noGrp="1"/>
          </p:cNvSpPr>
          <p:nvPr>
            <p:ph type="body" idx="1"/>
          </p:nvPr>
        </p:nvSpPr>
        <p:spPr bwMode="auto">
          <a:noFill/>
        </p:spPr>
        <p:txBody>
          <a:bodyPr wrap="square"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s-ES" dirty="0">
                <a:effectLst/>
              </a:rPr>
              <a:t>Esta es la estructura típica de un comité técnico. La mayoría de los trabajos del TC se inicia en sus subcomités. Los subcomités clave son los relacionados con la </a:t>
            </a:r>
            <a:r>
              <a:rPr kumimoji="0" lang="en-US" sz="1200" b="0" i="0" u="none" strike="noStrike" kern="1200" cap="none" spc="0" normalizeH="0" baseline="0" noProof="0" dirty="0">
                <a:ln>
                  <a:noFill/>
                </a:ln>
                <a:solidFill>
                  <a:prstClr val="black"/>
                </a:solidFill>
                <a:effectLst/>
                <a:uLnTx/>
                <a:uFillTx/>
                <a:latin typeface="+mn-lt"/>
                <a:ea typeface="+mn-ea"/>
                <a:cs typeface="+mn-cs"/>
              </a:rPr>
              <a:t>Research (</a:t>
            </a:r>
            <a:r>
              <a:rPr kumimoji="0" lang="en-US" sz="1200" b="0" i="0" u="none" strike="noStrike" kern="1200" cap="none" spc="0" normalizeH="0" baseline="0" noProof="0" dirty="0" err="1">
                <a:ln>
                  <a:noFill/>
                </a:ln>
                <a:solidFill>
                  <a:prstClr val="black"/>
                </a:solidFill>
                <a:effectLst/>
                <a:uLnTx/>
                <a:uFillTx/>
                <a:latin typeface="+mn-lt"/>
                <a:ea typeface="+mn-ea"/>
                <a:cs typeface="+mn-cs"/>
              </a:rPr>
              <a:t>Investigación</a:t>
            </a:r>
            <a:r>
              <a:rPr kumimoji="0" lang="en-US" sz="1200" b="0" i="0" u="none" strike="noStrike" kern="1200" cap="none" spc="0" normalizeH="0" baseline="0" noProof="0" dirty="0">
                <a:ln>
                  <a:noFill/>
                </a:ln>
                <a:solidFill>
                  <a:prstClr val="black"/>
                </a:solidFill>
                <a:effectLst/>
                <a:uLnTx/>
                <a:uFillTx/>
                <a:latin typeface="+mn-lt"/>
                <a:ea typeface="+mn-ea"/>
                <a:cs typeface="+mn-cs"/>
              </a:rPr>
              <a:t>), Standards, Handbook, y Programs (</a:t>
            </a:r>
            <a:r>
              <a:rPr kumimoji="0" lang="en-US" sz="1200" b="0" i="0" u="none" strike="noStrike" kern="1200" cap="none" spc="0" normalizeH="0" baseline="0" noProof="0" dirty="0" err="1">
                <a:ln>
                  <a:noFill/>
                </a:ln>
                <a:solidFill>
                  <a:prstClr val="black"/>
                </a:solidFill>
                <a:effectLst/>
                <a:uLnTx/>
                <a:uFillTx/>
                <a:latin typeface="+mn-lt"/>
                <a:ea typeface="+mn-ea"/>
                <a:cs typeface="+mn-cs"/>
              </a:rPr>
              <a:t>Programas</a:t>
            </a:r>
            <a:r>
              <a:rPr kumimoji="0" lang="en-US" sz="1200" b="0" i="0" u="none" strike="noStrike" kern="1200" cap="none" spc="0" normalizeH="0" baseline="0" noProof="0" dirty="0">
                <a:ln>
                  <a:noFill/>
                </a:ln>
                <a:solidFill>
                  <a:prstClr val="black"/>
                </a:solidFill>
                <a:effectLst/>
                <a:uLnTx/>
                <a:uFillTx/>
                <a:latin typeface="+mn-lt"/>
                <a:ea typeface="+mn-ea"/>
                <a:cs typeface="+mn-cs"/>
              </a:rPr>
              <a:t>)</a:t>
            </a:r>
            <a:r>
              <a:rPr lang="es-ES" dirty="0">
                <a:effectLst/>
              </a:rPr>
              <a:t>. Las siguientes diapositivas tratarán</a:t>
            </a:r>
            <a:r>
              <a:rPr lang="es-ES" baseline="0" dirty="0">
                <a:effectLst/>
              </a:rPr>
              <a:t> </a:t>
            </a:r>
            <a:r>
              <a:rPr lang="es-ES" dirty="0">
                <a:effectLst/>
              </a:rPr>
              <a:t>de estas funciones principales.</a:t>
            </a:r>
          </a:p>
          <a:p>
            <a:pPr marL="0" marR="0" lvl="0" indent="0" algn="l" defTabSz="914400" rtl="0" eaLnBrk="1" fontAlgn="base" latinLnBrk="0" hangingPunct="1">
              <a:lnSpc>
                <a:spcPct val="100000"/>
              </a:lnSpc>
              <a:spcBef>
                <a:spcPct val="0"/>
              </a:spcBef>
              <a:spcAft>
                <a:spcPct val="0"/>
              </a:spcAft>
              <a:buClrTx/>
              <a:buSzTx/>
              <a:buFontTx/>
              <a:buNone/>
              <a:tabLst/>
              <a:defRPr/>
            </a:pPr>
            <a:r>
              <a:rPr lang="es-ES" dirty="0">
                <a:effectLst/>
              </a:rPr>
              <a:t>Cuando asiste una reunión </a:t>
            </a:r>
            <a:r>
              <a:rPr lang="es-ES" dirty="0" err="1">
                <a:effectLst/>
              </a:rPr>
              <a:t>bi</a:t>
            </a:r>
            <a:r>
              <a:rPr lang="es-ES" dirty="0">
                <a:effectLst/>
              </a:rPr>
              <a:t>-anual de la Sociedad, asiste a una reunión del comité o del subcomité y si estás interesado en lo que ves – ofrecerse</a:t>
            </a:r>
            <a:r>
              <a:rPr lang="es-ES" baseline="0" dirty="0">
                <a:effectLst/>
              </a:rPr>
              <a:t> como</a:t>
            </a:r>
            <a:r>
              <a:rPr lang="es-ES" dirty="0">
                <a:effectLst/>
              </a:rPr>
              <a:t> voluntario para unirse a un comité técnico.</a:t>
            </a:r>
            <a:r>
              <a:rPr lang="en-US" dirty="0"/>
              <a:t> </a:t>
            </a:r>
          </a:p>
          <a:p>
            <a:pPr marL="0" marR="0" indent="0" algn="l" defTabSz="914400" rtl="0" eaLnBrk="1" fontAlgn="base" latinLnBrk="0" hangingPunct="1">
              <a:lnSpc>
                <a:spcPct val="100000"/>
              </a:lnSpc>
              <a:spcBef>
                <a:spcPct val="0"/>
              </a:spcBef>
              <a:spcAft>
                <a:spcPct val="0"/>
              </a:spcAft>
              <a:buClrTx/>
              <a:buSzTx/>
              <a:buFontTx/>
              <a:buNone/>
              <a:tabLst/>
              <a:defRPr/>
            </a:pPr>
            <a:r>
              <a:rPr lang="es-ES" dirty="0">
                <a:effectLst/>
              </a:rPr>
              <a:t>La participación en un subcomité es típicamente la vía para la participación activa en el TC.</a:t>
            </a:r>
            <a:r>
              <a:rPr lang="en-US" dirty="0"/>
              <a:t> </a:t>
            </a:r>
          </a:p>
          <a:p>
            <a:pPr eaLnBrk="1" hangingPunct="1">
              <a:spcBef>
                <a:spcPct val="0"/>
              </a:spcBef>
            </a:pPr>
            <a:r>
              <a:rPr lang="es-ES" dirty="0"/>
              <a:t>La</a:t>
            </a:r>
            <a:r>
              <a:rPr lang="es-ES" baseline="0" dirty="0"/>
              <a:t> a</a:t>
            </a:r>
            <a:r>
              <a:rPr lang="es-ES" dirty="0"/>
              <a:t>filiación a</a:t>
            </a:r>
            <a:r>
              <a:rPr lang="es-ES" baseline="0" dirty="0"/>
              <a:t> un</a:t>
            </a:r>
            <a:r>
              <a:rPr lang="es-ES" dirty="0"/>
              <a:t> TC </a:t>
            </a:r>
            <a:r>
              <a:rPr lang="en-US" dirty="0" err="1"/>
              <a:t>está</a:t>
            </a:r>
            <a:r>
              <a:rPr lang="en-US" dirty="0"/>
              <a:t> </a:t>
            </a:r>
            <a:r>
              <a:rPr lang="es-ES" dirty="0">
                <a:effectLst/>
              </a:rPr>
              <a:t>abierta a </a:t>
            </a:r>
            <a:r>
              <a:rPr lang="en-US" dirty="0"/>
              <a:t>no</a:t>
            </a:r>
            <a:r>
              <a:rPr lang="en-US" baseline="0" dirty="0"/>
              <a:t>-</a:t>
            </a:r>
            <a:r>
              <a:rPr lang="en-US" baseline="0" dirty="0" err="1"/>
              <a:t>miembros</a:t>
            </a:r>
            <a:r>
              <a:rPr lang="en-US" baseline="0" dirty="0"/>
              <a:t> de ASHRAE</a:t>
            </a:r>
            <a:r>
              <a:rPr lang="en-US" dirty="0"/>
              <a:t>. </a:t>
            </a:r>
            <a:r>
              <a:rPr lang="en-US" dirty="0">
                <a:solidFill>
                  <a:srgbClr val="FF0000"/>
                </a:solidFill>
              </a:rPr>
              <a:t>(</a:t>
            </a:r>
            <a:r>
              <a:rPr lang="es-ES" dirty="0">
                <a:effectLst/>
              </a:rPr>
              <a:t>HAGA CLIC EN SIGUIENTE</a:t>
            </a:r>
            <a:r>
              <a:rPr lang="en-US" dirty="0">
                <a:solidFill>
                  <a:srgbClr val="FF0000"/>
                </a:solidFill>
              </a:rPr>
              <a:t>)</a:t>
            </a:r>
            <a:endParaRPr lang="en-US" dirty="0"/>
          </a:p>
        </p:txBody>
      </p:sp>
      <p:sp>
        <p:nvSpPr>
          <p:cNvPr id="22531" name="Slide Number Placeholder 3"/>
          <p:cNvSpPr txBox="1">
            <a:spLocks noGrp="1"/>
          </p:cNvSpPr>
          <p:nvPr/>
        </p:nvSpPr>
        <p:spPr bwMode="auto">
          <a:xfrm>
            <a:off x="3884613" y="8685213"/>
            <a:ext cx="2971800" cy="457200"/>
          </a:xfrm>
          <a:prstGeom prst="rect">
            <a:avLst/>
          </a:prstGeom>
          <a:noFill/>
          <a:ln w="9525">
            <a:noFill/>
            <a:miter lim="800000"/>
            <a:headEnd/>
            <a:tailEnd/>
          </a:ln>
        </p:spPr>
        <p:txBody>
          <a:bodyPr anchor="b"/>
          <a:lstStyle/>
          <a:p>
            <a:pPr algn="r"/>
            <a:fld id="{B90CABA2-D784-45B2-9967-AE7F150CEE1A}" type="slidenum">
              <a:rPr lang="en-US" sz="1200"/>
              <a:pPr algn="r"/>
              <a:t>5</a:t>
            </a:fld>
            <a:endParaRPr lang="en-US" sz="1200"/>
          </a:p>
        </p:txBody>
      </p:sp>
    </p:spTree>
    <p:extLst>
      <p:ext uri="{BB962C8B-B14F-4D97-AF65-F5344CB8AC3E}">
        <p14:creationId xmlns:p14="http://schemas.microsoft.com/office/powerpoint/2010/main" val="130869119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Slide Image Placeholder 1"/>
          <p:cNvSpPr>
            <a:spLocks noGrp="1" noRot="1" noChangeAspect="1"/>
          </p:cNvSpPr>
          <p:nvPr>
            <p:ph type="sldImg"/>
          </p:nvPr>
        </p:nvSpPr>
        <p:spPr bwMode="auto">
          <a:xfrm>
            <a:off x="1150938" y="692150"/>
            <a:ext cx="4556125" cy="3416300"/>
          </a:xfrm>
          <a:noFill/>
          <a:ln>
            <a:solidFill>
              <a:srgbClr val="000000"/>
            </a:solidFill>
            <a:miter lim="800000"/>
            <a:headEnd/>
            <a:tailEnd/>
          </a:ln>
        </p:spPr>
      </p:sp>
      <p:sp>
        <p:nvSpPr>
          <p:cNvPr id="28674"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dirty="0"/>
              <a:t>ASHRAE TCs </a:t>
            </a:r>
            <a:r>
              <a:rPr lang="es-ES" dirty="0">
                <a:effectLst/>
              </a:rPr>
              <a:t>desempeñan un función vital en</a:t>
            </a:r>
            <a:r>
              <a:rPr lang="en-US" dirty="0"/>
              <a:t> </a:t>
            </a:r>
            <a:r>
              <a:rPr lang="en-US" dirty="0">
                <a:solidFill>
                  <a:srgbClr val="FF0000"/>
                </a:solidFill>
              </a:rPr>
              <a:t>(</a:t>
            </a:r>
            <a:r>
              <a:rPr lang="es-ES" dirty="0">
                <a:effectLst/>
              </a:rPr>
              <a:t>HAGA CLIC EN SIGUIENTE</a:t>
            </a:r>
            <a:r>
              <a:rPr lang="en-US" dirty="0">
                <a:solidFill>
                  <a:srgbClr val="FF0000"/>
                </a:solidFill>
              </a:rPr>
              <a:t>) </a:t>
            </a:r>
            <a:r>
              <a:rPr lang="en-US" dirty="0" err="1">
                <a:solidFill>
                  <a:srgbClr val="FF0000"/>
                </a:solidFill>
              </a:rPr>
              <a:t>en</a:t>
            </a:r>
            <a:r>
              <a:rPr lang="en-US" dirty="0"/>
              <a:t> </a:t>
            </a:r>
            <a:r>
              <a:rPr lang="es-ES" dirty="0">
                <a:effectLst/>
              </a:rPr>
              <a:t>el desarrollo de ideas para proyectos de investigación financiados por la ASHRAE</a:t>
            </a:r>
            <a:r>
              <a:rPr lang="en-US" dirty="0"/>
              <a:t>, </a:t>
            </a:r>
            <a:r>
              <a:rPr lang="en-US" dirty="0">
                <a:solidFill>
                  <a:srgbClr val="FF0000"/>
                </a:solidFill>
              </a:rPr>
              <a:t>(</a:t>
            </a:r>
            <a:r>
              <a:rPr lang="es-ES" dirty="0">
                <a:effectLst/>
              </a:rPr>
              <a:t>HAGA CLIC EN SIGUIENTE</a:t>
            </a:r>
            <a:r>
              <a:rPr lang="en-US" dirty="0">
                <a:solidFill>
                  <a:srgbClr val="FF0000"/>
                </a:solidFill>
              </a:rPr>
              <a:t>) </a:t>
            </a:r>
            <a:r>
              <a:rPr lang="es-ES" dirty="0">
                <a:effectLst/>
              </a:rPr>
              <a:t>la conversión de estas ideas en propuestas viables</a:t>
            </a:r>
            <a:r>
              <a:rPr lang="en-US" dirty="0"/>
              <a:t>, </a:t>
            </a:r>
            <a:r>
              <a:rPr lang="en-US" dirty="0">
                <a:solidFill>
                  <a:srgbClr val="FF0000"/>
                </a:solidFill>
              </a:rPr>
              <a:t>(</a:t>
            </a:r>
            <a:r>
              <a:rPr lang="es-ES" dirty="0">
                <a:effectLst/>
              </a:rPr>
              <a:t>HAGA CLIC EN SIGUIENTE</a:t>
            </a:r>
            <a:r>
              <a:rPr lang="en-US" dirty="0">
                <a:solidFill>
                  <a:srgbClr val="FF0000"/>
                </a:solidFill>
              </a:rPr>
              <a:t>) </a:t>
            </a:r>
            <a:r>
              <a:rPr lang="es-ES" dirty="0">
                <a:effectLst/>
              </a:rPr>
              <a:t>la revisión y evaluación las propuestas de los contratistas ofertando en este tipo de propuestas</a:t>
            </a:r>
            <a:r>
              <a:rPr lang="en-US" dirty="0"/>
              <a:t>,</a:t>
            </a:r>
            <a:r>
              <a:rPr lang="en-US" dirty="0">
                <a:solidFill>
                  <a:srgbClr val="FF0000"/>
                </a:solidFill>
              </a:rPr>
              <a:t> (</a:t>
            </a:r>
            <a:r>
              <a:rPr lang="es-ES" dirty="0">
                <a:effectLst/>
              </a:rPr>
              <a:t>HAGA CLIC EN SIGUIENTE</a:t>
            </a:r>
            <a:r>
              <a:rPr lang="en-US" dirty="0">
                <a:solidFill>
                  <a:srgbClr val="FF0000"/>
                </a:solidFill>
              </a:rPr>
              <a:t>) </a:t>
            </a:r>
            <a:r>
              <a:rPr lang="es-ES" dirty="0">
                <a:effectLst/>
              </a:rPr>
              <a:t>el seguimiento del progreso y la calidad de los proyectos de investigación en curso, y </a:t>
            </a:r>
            <a:r>
              <a:rPr lang="en-US" dirty="0">
                <a:solidFill>
                  <a:srgbClr val="FF0000"/>
                </a:solidFill>
              </a:rPr>
              <a:t>(</a:t>
            </a:r>
            <a:r>
              <a:rPr lang="es-ES" dirty="0">
                <a:effectLst/>
              </a:rPr>
              <a:t>HAGA CLIC EN SIGUIENTE</a:t>
            </a:r>
            <a:r>
              <a:rPr lang="en-US" dirty="0">
                <a:solidFill>
                  <a:srgbClr val="FF0000"/>
                </a:solidFill>
              </a:rPr>
              <a:t>)</a:t>
            </a:r>
            <a:r>
              <a:rPr lang="en-US" dirty="0"/>
              <a:t> </a:t>
            </a:r>
            <a:r>
              <a:rPr lang="es-ES" dirty="0">
                <a:effectLst/>
              </a:rPr>
              <a:t>y la garantía de que los resultados de ASHRAE en investigación se incluyan adecuadamente en los programas, el </a:t>
            </a:r>
            <a:r>
              <a:rPr lang="es-ES" dirty="0" err="1">
                <a:effectLst/>
              </a:rPr>
              <a:t>Handbook</a:t>
            </a:r>
            <a:r>
              <a:rPr lang="es-ES" dirty="0">
                <a:effectLst/>
              </a:rPr>
              <a:t> (Manual) de ASHRAE, y artículos de revistas.</a:t>
            </a:r>
            <a:r>
              <a:rPr lang="en-US" dirty="0"/>
              <a:t> </a:t>
            </a:r>
            <a:r>
              <a:rPr lang="en-US" dirty="0">
                <a:solidFill>
                  <a:srgbClr val="FF0000"/>
                </a:solidFill>
              </a:rPr>
              <a:t>(</a:t>
            </a:r>
            <a:r>
              <a:rPr lang="es-ES" dirty="0">
                <a:effectLst/>
              </a:rPr>
              <a:t>HAGA CLIC EN SIGUIENTE</a:t>
            </a:r>
            <a:r>
              <a:rPr lang="en-US" dirty="0">
                <a:solidFill>
                  <a:srgbClr val="FF0000"/>
                </a:solidFill>
              </a:rPr>
              <a:t>) </a:t>
            </a:r>
            <a:endParaRPr lang="en-US" dirty="0"/>
          </a:p>
        </p:txBody>
      </p:sp>
      <p:sp>
        <p:nvSpPr>
          <p:cNvPr id="28675"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1D688CD4-56E3-4E6B-92F2-9D5518F7E7DC}" type="slidenum">
              <a:rPr lang="en-US" smtClean="0"/>
              <a:pPr/>
              <a:t>6</a:t>
            </a:fld>
            <a:endParaRPr lang="en-US"/>
          </a:p>
        </p:txBody>
      </p:sp>
    </p:spTree>
    <p:extLst>
      <p:ext uri="{BB962C8B-B14F-4D97-AF65-F5344CB8AC3E}">
        <p14:creationId xmlns:p14="http://schemas.microsoft.com/office/powerpoint/2010/main" val="104753953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Slide Image Placeholder 1"/>
          <p:cNvSpPr>
            <a:spLocks noGrp="1" noRot="1" noChangeAspect="1"/>
          </p:cNvSpPr>
          <p:nvPr>
            <p:ph type="sldImg"/>
          </p:nvPr>
        </p:nvSpPr>
        <p:spPr bwMode="auto">
          <a:xfrm>
            <a:off x="1150938" y="692150"/>
            <a:ext cx="4556125" cy="3416300"/>
          </a:xfrm>
          <a:noFill/>
          <a:ln>
            <a:solidFill>
              <a:srgbClr val="000000"/>
            </a:solidFill>
            <a:miter lim="800000"/>
            <a:headEnd/>
            <a:tailEnd/>
          </a:ln>
        </p:spPr>
      </p:sp>
      <p:sp>
        <p:nvSpPr>
          <p:cNvPr id="30722" name="Notes Placeholder 2"/>
          <p:cNvSpPr>
            <a:spLocks noGrp="1"/>
          </p:cNvSpPr>
          <p:nvPr>
            <p:ph type="body" idx="1"/>
          </p:nvPr>
        </p:nvSpPr>
        <p:spPr bwMode="auto">
          <a:noFill/>
        </p:spPr>
        <p:txBody>
          <a:bodyPr wrap="square" numCol="1" anchor="t" anchorCtr="0" compatLnSpc="1">
            <a:prstTxWarp prst="textNoShape">
              <a:avLst/>
            </a:prstTxWarp>
            <a:normAutofit/>
          </a:bodyPr>
          <a:lstStyle/>
          <a:p>
            <a:pPr eaLnBrk="1" hangingPunct="1">
              <a:spcBef>
                <a:spcPct val="0"/>
              </a:spcBef>
            </a:pPr>
            <a:r>
              <a:rPr lang="en-US" dirty="0">
                <a:solidFill>
                  <a:srgbClr val="FF0000"/>
                </a:solidFill>
              </a:rPr>
              <a:t>Standards de ASHRAE</a:t>
            </a:r>
            <a:r>
              <a:rPr lang="en-US" baseline="0" dirty="0">
                <a:solidFill>
                  <a:srgbClr val="FF0000"/>
                </a:solidFill>
              </a:rPr>
              <a:t> </a:t>
            </a:r>
            <a:r>
              <a:rPr lang="en-US" dirty="0">
                <a:solidFill>
                  <a:srgbClr val="FF0000"/>
                </a:solidFill>
              </a:rPr>
              <a:t>(</a:t>
            </a:r>
            <a:r>
              <a:rPr lang="es-ES" dirty="0">
                <a:effectLst/>
              </a:rPr>
              <a:t>HAGA CLIC EN SIGUIENTE</a:t>
            </a:r>
            <a:r>
              <a:rPr lang="en-US" dirty="0">
                <a:solidFill>
                  <a:srgbClr val="FF0000"/>
                </a:solidFill>
              </a:rPr>
              <a:t>) </a:t>
            </a:r>
            <a:r>
              <a:rPr lang="es-ES" dirty="0">
                <a:effectLst/>
              </a:rPr>
              <a:t>Mientras que </a:t>
            </a:r>
            <a:r>
              <a:rPr lang="es-ES" dirty="0"/>
              <a:t>Comités de Proyecto de </a:t>
            </a:r>
            <a:r>
              <a:rPr lang="es-ES" dirty="0" err="1"/>
              <a:t>Standards</a:t>
            </a:r>
            <a:r>
              <a:rPr lang="es-ES" dirty="0"/>
              <a:t> </a:t>
            </a:r>
            <a:r>
              <a:rPr lang="es-ES" dirty="0">
                <a:effectLst/>
              </a:rPr>
              <a:t>tienen la tarea de desarrollar una norma ASHRAE, los </a:t>
            </a:r>
            <a:r>
              <a:rPr lang="es-ES" dirty="0" err="1">
                <a:effectLst/>
              </a:rPr>
              <a:t>TCs</a:t>
            </a:r>
            <a:r>
              <a:rPr lang="es-ES" dirty="0">
                <a:effectLst/>
              </a:rPr>
              <a:t> son más a menudo el lugar de nacimiento. </a:t>
            </a:r>
            <a:r>
              <a:rPr lang="en-US" dirty="0">
                <a:solidFill>
                  <a:srgbClr val="FF0000"/>
                </a:solidFill>
              </a:rPr>
              <a:t>(</a:t>
            </a:r>
            <a:r>
              <a:rPr lang="es-ES" dirty="0">
                <a:effectLst/>
              </a:rPr>
              <a:t>HAGA CLIC EN SIGUIENTE</a:t>
            </a:r>
            <a:r>
              <a:rPr lang="en-US" dirty="0">
                <a:solidFill>
                  <a:srgbClr val="FF0000"/>
                </a:solidFill>
              </a:rPr>
              <a:t>)</a:t>
            </a:r>
            <a:endParaRPr lang="en-US" dirty="0"/>
          </a:p>
          <a:p>
            <a:pPr eaLnBrk="1" hangingPunct="1">
              <a:spcBef>
                <a:spcPct val="0"/>
              </a:spcBef>
            </a:pPr>
            <a:r>
              <a:rPr lang="en-US" dirty="0"/>
              <a:t>Un TC </a:t>
            </a:r>
            <a:r>
              <a:rPr lang="es-ES" dirty="0">
                <a:effectLst/>
              </a:rPr>
              <a:t>identifica una necesidad de una norma, se prepara una propuesta para el desarrollo de las </a:t>
            </a:r>
            <a:r>
              <a:rPr lang="es-ES" dirty="0" err="1">
                <a:effectLst/>
              </a:rPr>
              <a:t>Standards</a:t>
            </a:r>
            <a:r>
              <a:rPr lang="es-ES" dirty="0">
                <a:effectLst/>
              </a:rPr>
              <a:t>, sugiere el comité del proyecto, se solicita la aprobación por el Comité de </a:t>
            </a:r>
            <a:r>
              <a:rPr lang="es-ES" dirty="0" err="1">
                <a:effectLst/>
              </a:rPr>
              <a:t>Standards</a:t>
            </a:r>
            <a:r>
              <a:rPr lang="es-ES" dirty="0">
                <a:effectLst/>
              </a:rPr>
              <a:t> ASHRAE, y sirve como un recurso técnico formal o informal para el Comité del Proyecto de </a:t>
            </a:r>
            <a:r>
              <a:rPr lang="es-ES" dirty="0" err="1">
                <a:effectLst/>
              </a:rPr>
              <a:t>Standards</a:t>
            </a:r>
            <a:r>
              <a:rPr lang="es-ES" dirty="0">
                <a:effectLst/>
              </a:rPr>
              <a:t> resultante </a:t>
            </a:r>
            <a:r>
              <a:rPr lang="en-US" dirty="0"/>
              <a:t>(SPC). </a:t>
            </a:r>
            <a:r>
              <a:rPr lang="en-US" dirty="0">
                <a:solidFill>
                  <a:srgbClr val="FF0000"/>
                </a:solidFill>
              </a:rPr>
              <a:t>(</a:t>
            </a:r>
            <a:r>
              <a:rPr lang="es-ES" dirty="0">
                <a:effectLst/>
              </a:rPr>
              <a:t>HAGA CLIC EN SIGUIENTE</a:t>
            </a:r>
            <a:r>
              <a:rPr lang="en-US" dirty="0">
                <a:solidFill>
                  <a:srgbClr val="FF0000"/>
                </a:solidFill>
              </a:rPr>
              <a:t>)</a:t>
            </a:r>
            <a:endParaRPr lang="en-US" dirty="0"/>
          </a:p>
          <a:p>
            <a:pPr eaLnBrk="1" hangingPunct="1">
              <a:spcBef>
                <a:spcPct val="0"/>
              </a:spcBef>
            </a:pPr>
            <a:r>
              <a:rPr lang="en-US" dirty="0"/>
              <a:t>ASHRAE</a:t>
            </a:r>
            <a:r>
              <a:rPr lang="en-US" baseline="0" dirty="0"/>
              <a:t> </a:t>
            </a:r>
            <a:r>
              <a:rPr lang="es-ES" dirty="0">
                <a:effectLst/>
              </a:rPr>
              <a:t>también requiere al TC que</a:t>
            </a:r>
            <a:r>
              <a:rPr lang="es-ES" baseline="0" dirty="0">
                <a:effectLst/>
              </a:rPr>
              <a:t> revise</a:t>
            </a:r>
            <a:r>
              <a:rPr lang="es-ES" dirty="0">
                <a:effectLst/>
              </a:rPr>
              <a:t> sus </a:t>
            </a:r>
            <a:r>
              <a:rPr lang="es-ES" dirty="0" err="1">
                <a:effectLst/>
              </a:rPr>
              <a:t>Standards</a:t>
            </a:r>
            <a:r>
              <a:rPr lang="es-ES" dirty="0">
                <a:effectLst/>
              </a:rPr>
              <a:t> en un ciclo de cinco años y recomendar si se debe mantener, actualizar, eliminar, o de otra manera cambiar el estándar en base a las necesidades técnicas de la industria de </a:t>
            </a:r>
            <a:r>
              <a:rPr lang="en-US" sz="1200" kern="1200" dirty="0" err="1">
                <a:solidFill>
                  <a:schemeClr val="tx1"/>
                </a:solidFill>
                <a:effectLst/>
                <a:latin typeface="+mn-lt"/>
                <a:ea typeface="+mn-ea"/>
                <a:cs typeface="+mn-cs"/>
              </a:rPr>
              <a:t>refrigeración</a:t>
            </a:r>
            <a:r>
              <a:rPr lang="en-US" sz="1200" kern="1200" dirty="0">
                <a:solidFill>
                  <a:schemeClr val="tx1"/>
                </a:solidFill>
                <a:effectLst/>
                <a:latin typeface="+mn-lt"/>
                <a:ea typeface="+mn-ea"/>
                <a:cs typeface="+mn-cs"/>
              </a:rPr>
              <a:t>, </a:t>
            </a:r>
            <a:r>
              <a:rPr lang="en-US" sz="1200" kern="1200" dirty="0" err="1">
                <a:solidFill>
                  <a:schemeClr val="tx1"/>
                </a:solidFill>
                <a:effectLst/>
                <a:latin typeface="+mn-lt"/>
                <a:ea typeface="+mn-ea"/>
                <a:cs typeface="+mn-cs"/>
              </a:rPr>
              <a:t>ventilación</a:t>
            </a:r>
            <a:r>
              <a:rPr lang="en-US" sz="1200" kern="1200" dirty="0">
                <a:solidFill>
                  <a:schemeClr val="tx1"/>
                </a:solidFill>
                <a:effectLst/>
                <a:latin typeface="+mn-lt"/>
                <a:ea typeface="+mn-ea"/>
                <a:cs typeface="+mn-cs"/>
              </a:rPr>
              <a:t> y </a:t>
            </a:r>
            <a:r>
              <a:rPr lang="en-US" sz="1200" kern="1200" dirty="0" err="1">
                <a:solidFill>
                  <a:schemeClr val="tx1"/>
                </a:solidFill>
                <a:effectLst/>
                <a:latin typeface="+mn-lt"/>
                <a:ea typeface="+mn-ea"/>
                <a:cs typeface="+mn-cs"/>
              </a:rPr>
              <a:t>climatización</a:t>
            </a:r>
            <a:r>
              <a:rPr lang="en-US" sz="1200" kern="1200" dirty="0">
                <a:solidFill>
                  <a:schemeClr val="tx1"/>
                </a:solidFill>
                <a:effectLst/>
                <a:latin typeface="+mn-lt"/>
                <a:ea typeface="+mn-ea"/>
                <a:cs typeface="+mn-cs"/>
              </a:rPr>
              <a:t> (HVAC&amp;R)</a:t>
            </a:r>
            <a:r>
              <a:rPr lang="en-US" baseline="0" dirty="0"/>
              <a:t>. </a:t>
            </a:r>
            <a:r>
              <a:rPr lang="en-US" dirty="0">
                <a:solidFill>
                  <a:srgbClr val="FF0000"/>
                </a:solidFill>
              </a:rPr>
              <a:t>(</a:t>
            </a:r>
            <a:r>
              <a:rPr lang="es-ES" dirty="0">
                <a:effectLst/>
              </a:rPr>
              <a:t>HAGA CLIC EN SIGUIENTE</a:t>
            </a:r>
            <a:r>
              <a:rPr lang="en-US" dirty="0">
                <a:solidFill>
                  <a:srgbClr val="FF0000"/>
                </a:solidFill>
              </a:rPr>
              <a:t>)</a:t>
            </a:r>
            <a:endParaRPr lang="en-US" dirty="0"/>
          </a:p>
          <a:p>
            <a:pPr eaLnBrk="1" hangingPunct="1">
              <a:spcBef>
                <a:spcPct val="0"/>
              </a:spcBef>
            </a:pPr>
            <a:r>
              <a:rPr lang="en-US" dirty="0"/>
              <a:t>El jefe y </a:t>
            </a:r>
            <a:r>
              <a:rPr lang="en-US" dirty="0" err="1"/>
              <a:t>miembros</a:t>
            </a:r>
            <a:r>
              <a:rPr lang="en-US" dirty="0"/>
              <a:t> </a:t>
            </a:r>
            <a:r>
              <a:rPr lang="es-ES" dirty="0">
                <a:effectLst/>
              </a:rPr>
              <a:t>del comité de proyecto estándar pueden ser miembros del TC a pesar de que NO representan el TC, pero representan su área de los miembros de la Sociedad, como la industria, el fabricante, el gobierno, el usuario y el público.</a:t>
            </a:r>
            <a:r>
              <a:rPr lang="en-US" baseline="0" dirty="0">
                <a:effectLst/>
              </a:rPr>
              <a:t> </a:t>
            </a:r>
            <a:r>
              <a:rPr lang="en-US" dirty="0">
                <a:solidFill>
                  <a:srgbClr val="FF0000"/>
                </a:solidFill>
              </a:rPr>
              <a:t>(</a:t>
            </a:r>
            <a:r>
              <a:rPr lang="es-ES" dirty="0">
                <a:effectLst/>
              </a:rPr>
              <a:t>HAGA CLIC EN SIGUIENTE</a:t>
            </a:r>
            <a:r>
              <a:rPr lang="en-US" dirty="0">
                <a:solidFill>
                  <a:srgbClr val="FF0000"/>
                </a:solidFill>
              </a:rPr>
              <a:t>)</a:t>
            </a:r>
          </a:p>
          <a:p>
            <a:pPr eaLnBrk="1" hangingPunct="1">
              <a:spcBef>
                <a:spcPct val="0"/>
              </a:spcBef>
            </a:pPr>
            <a:r>
              <a:rPr lang="es-ES" dirty="0">
                <a:effectLst/>
              </a:rPr>
              <a:t>A veces, un miembro de TC se le puede pedir que</a:t>
            </a:r>
            <a:r>
              <a:rPr lang="es-ES" baseline="0" dirty="0">
                <a:effectLst/>
              </a:rPr>
              <a:t> sea</a:t>
            </a:r>
            <a:r>
              <a:rPr lang="es-ES" dirty="0">
                <a:effectLst/>
              </a:rPr>
              <a:t> un enlace para proporcionar una experiencia particular a la SPC.</a:t>
            </a:r>
            <a:r>
              <a:rPr lang="en-US" dirty="0"/>
              <a:t> </a:t>
            </a:r>
            <a:r>
              <a:rPr lang="en-US" dirty="0">
                <a:solidFill>
                  <a:srgbClr val="FF0000"/>
                </a:solidFill>
              </a:rPr>
              <a:t>(</a:t>
            </a:r>
            <a:r>
              <a:rPr lang="es-ES" dirty="0">
                <a:effectLst/>
              </a:rPr>
              <a:t>HAGA CLIC EN SIGUIENTE</a:t>
            </a:r>
            <a:r>
              <a:rPr lang="en-US" dirty="0">
                <a:solidFill>
                  <a:srgbClr val="FF0000"/>
                </a:solidFill>
              </a:rPr>
              <a:t>) </a:t>
            </a:r>
          </a:p>
          <a:p>
            <a:pPr eaLnBrk="1" hangingPunct="1">
              <a:spcBef>
                <a:spcPct val="0"/>
              </a:spcBef>
            </a:pPr>
            <a:r>
              <a:rPr lang="es-ES" dirty="0">
                <a:effectLst/>
              </a:rPr>
              <a:t>De vez en cuando a un TC se le puede pedir mirar </a:t>
            </a:r>
            <a:r>
              <a:rPr lang="es-ES" dirty="0" err="1">
                <a:effectLst/>
              </a:rPr>
              <a:t>Standards</a:t>
            </a:r>
            <a:r>
              <a:rPr lang="es-ES" dirty="0">
                <a:effectLst/>
              </a:rPr>
              <a:t> no publicados por ASHRAE y hacer una recomendación.</a:t>
            </a:r>
            <a:r>
              <a:rPr lang="en-US" baseline="0" dirty="0">
                <a:solidFill>
                  <a:schemeClr val="tx1"/>
                </a:solidFill>
              </a:rPr>
              <a:t> </a:t>
            </a:r>
            <a:r>
              <a:rPr lang="en-US" dirty="0">
                <a:solidFill>
                  <a:srgbClr val="FF0000"/>
                </a:solidFill>
              </a:rPr>
              <a:t>(</a:t>
            </a:r>
            <a:r>
              <a:rPr lang="es-ES" dirty="0">
                <a:effectLst/>
              </a:rPr>
              <a:t>HAGA CLIC EN SIGUIENTE</a:t>
            </a:r>
            <a:r>
              <a:rPr lang="en-US" dirty="0">
                <a:solidFill>
                  <a:srgbClr val="FF0000"/>
                </a:solidFill>
              </a:rPr>
              <a:t>)</a:t>
            </a:r>
            <a:endParaRPr lang="en-US" dirty="0"/>
          </a:p>
        </p:txBody>
      </p:sp>
      <p:sp>
        <p:nvSpPr>
          <p:cNvPr id="30723"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5B20C67B-043E-4529-9194-C26E3D34A325}" type="slidenum">
              <a:rPr lang="en-US" smtClean="0"/>
              <a:pPr/>
              <a:t>7</a:t>
            </a:fld>
            <a:endParaRPr lang="en-US"/>
          </a:p>
        </p:txBody>
      </p:sp>
    </p:spTree>
    <p:extLst>
      <p:ext uri="{BB962C8B-B14F-4D97-AF65-F5344CB8AC3E}">
        <p14:creationId xmlns:p14="http://schemas.microsoft.com/office/powerpoint/2010/main" val="389496167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Slide Image Placeholder 1"/>
          <p:cNvSpPr>
            <a:spLocks noGrp="1" noRot="1" noChangeAspect="1"/>
          </p:cNvSpPr>
          <p:nvPr>
            <p:ph type="sldImg"/>
          </p:nvPr>
        </p:nvSpPr>
        <p:spPr bwMode="auto">
          <a:xfrm>
            <a:off x="1150938" y="692150"/>
            <a:ext cx="4556125" cy="3416300"/>
          </a:xfrm>
          <a:noFill/>
          <a:ln>
            <a:solidFill>
              <a:srgbClr val="000000"/>
            </a:solidFill>
            <a:miter lim="800000"/>
            <a:headEnd/>
            <a:tailEnd/>
          </a:ln>
        </p:spPr>
      </p:sp>
      <p:sp>
        <p:nvSpPr>
          <p:cNvPr id="32770"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dirty="0">
                <a:solidFill>
                  <a:srgbClr val="FF0000"/>
                </a:solidFill>
              </a:rPr>
              <a:t>(</a:t>
            </a:r>
            <a:r>
              <a:rPr lang="es-ES" dirty="0">
                <a:effectLst/>
              </a:rPr>
              <a:t>HAGA CLIC EN SIGUIENTE</a:t>
            </a:r>
            <a:r>
              <a:rPr lang="en-US" dirty="0">
                <a:solidFill>
                  <a:srgbClr val="FF0000"/>
                </a:solidFill>
              </a:rPr>
              <a:t>) </a:t>
            </a:r>
            <a:r>
              <a:rPr lang="es-ES" dirty="0">
                <a:effectLst/>
              </a:rPr>
              <a:t>Los manuales (</a:t>
            </a:r>
            <a:r>
              <a:rPr lang="es-ES" dirty="0" err="1">
                <a:effectLst/>
              </a:rPr>
              <a:t>Handbooks</a:t>
            </a:r>
            <a:r>
              <a:rPr lang="es-ES" dirty="0">
                <a:effectLst/>
              </a:rPr>
              <a:t>)</a:t>
            </a:r>
            <a:r>
              <a:rPr lang="es-ES" baseline="0" dirty="0">
                <a:effectLst/>
              </a:rPr>
              <a:t> </a:t>
            </a:r>
            <a:r>
              <a:rPr lang="es-ES" dirty="0">
                <a:effectLst/>
              </a:rPr>
              <a:t>ASHRAE (Fundamentos; Refrigeración, Aplicaciones de HVAC; y Sistemas y Equipos de HVAC) son una parte fundamental de la misión de ASHRAE para la diseminación de información.</a:t>
            </a:r>
            <a:r>
              <a:rPr lang="en-US" dirty="0"/>
              <a:t> </a:t>
            </a:r>
            <a:r>
              <a:rPr lang="en-US" dirty="0">
                <a:solidFill>
                  <a:srgbClr val="FF0000"/>
                </a:solidFill>
              </a:rPr>
              <a:t>(</a:t>
            </a:r>
            <a:r>
              <a:rPr lang="es-ES" dirty="0">
                <a:effectLst/>
              </a:rPr>
              <a:t>HAGA CLIC EN SIGUIENTE</a:t>
            </a:r>
            <a:r>
              <a:rPr lang="en-US" dirty="0">
                <a:solidFill>
                  <a:srgbClr val="FF0000"/>
                </a:solidFill>
              </a:rPr>
              <a:t>) </a:t>
            </a:r>
            <a:r>
              <a:rPr lang="es-ES" dirty="0">
                <a:effectLst/>
              </a:rPr>
              <a:t>Un Subcomité de</a:t>
            </a:r>
            <a:r>
              <a:rPr lang="es-ES" baseline="0" dirty="0">
                <a:effectLst/>
              </a:rPr>
              <a:t> </a:t>
            </a:r>
            <a:r>
              <a:rPr lang="es-ES" baseline="0" dirty="0" err="1">
                <a:effectLst/>
              </a:rPr>
              <a:t>Handbook</a:t>
            </a:r>
            <a:r>
              <a:rPr lang="es-ES" dirty="0">
                <a:effectLst/>
              </a:rPr>
              <a:t> es responsable de este trabajo dentro del comité.</a:t>
            </a:r>
            <a:endParaRPr lang="en-US" dirty="0"/>
          </a:p>
          <a:p>
            <a:pPr eaLnBrk="1" hangingPunct="1">
              <a:spcBef>
                <a:spcPct val="0"/>
              </a:spcBef>
            </a:pPr>
            <a:r>
              <a:rPr lang="es-ES" dirty="0">
                <a:effectLst/>
              </a:rPr>
              <a:t>Cada edición del </a:t>
            </a:r>
            <a:r>
              <a:rPr lang="es-ES" dirty="0" err="1">
                <a:effectLst/>
              </a:rPr>
              <a:t>Handbook</a:t>
            </a:r>
            <a:r>
              <a:rPr lang="es-ES" dirty="0">
                <a:effectLst/>
              </a:rPr>
              <a:t> se publica en un ciclo de cuatro años y la responsabilidad de mantener la exactitud y actualización de la mayoría de los capítulos de los manuales reside con un TC, TRG, o TG.</a:t>
            </a:r>
            <a:r>
              <a:rPr lang="en-US" dirty="0"/>
              <a:t> </a:t>
            </a:r>
            <a:r>
              <a:rPr lang="en-US" dirty="0">
                <a:solidFill>
                  <a:srgbClr val="FF0000"/>
                </a:solidFill>
              </a:rPr>
              <a:t>(</a:t>
            </a:r>
            <a:r>
              <a:rPr lang="es-ES" dirty="0">
                <a:effectLst/>
              </a:rPr>
              <a:t>HAGA CLIC EN SIGUIENTE</a:t>
            </a:r>
            <a:r>
              <a:rPr lang="en-US" dirty="0">
                <a:solidFill>
                  <a:srgbClr val="FF0000"/>
                </a:solidFill>
              </a:rPr>
              <a:t>)</a:t>
            </a:r>
          </a:p>
          <a:p>
            <a:pPr eaLnBrk="1" hangingPunct="1">
              <a:spcBef>
                <a:spcPct val="0"/>
              </a:spcBef>
            </a:pPr>
            <a:r>
              <a:rPr lang="es-ES" dirty="0">
                <a:effectLst/>
              </a:rPr>
              <a:t>Mira en el manual para averiguar quién está el responsable de cada capítulo, así como quien haya contribuido a su desarrollo y mantenimiento.</a:t>
            </a:r>
            <a:r>
              <a:rPr lang="en-US" baseline="0" dirty="0">
                <a:solidFill>
                  <a:schemeClr val="tx1"/>
                </a:solidFill>
              </a:rPr>
              <a:t> </a:t>
            </a:r>
            <a:r>
              <a:rPr lang="en-US" dirty="0">
                <a:solidFill>
                  <a:srgbClr val="FF0000"/>
                </a:solidFill>
              </a:rPr>
              <a:t>(</a:t>
            </a:r>
            <a:r>
              <a:rPr lang="es-ES" dirty="0">
                <a:effectLst/>
              </a:rPr>
              <a:t>HAGA CLIC EN SIGUIENTE</a:t>
            </a:r>
            <a:r>
              <a:rPr lang="en-US" dirty="0">
                <a:solidFill>
                  <a:srgbClr val="FF0000"/>
                </a:solidFill>
              </a:rPr>
              <a:t>)</a:t>
            </a:r>
            <a:endParaRPr lang="en-US" dirty="0"/>
          </a:p>
        </p:txBody>
      </p:sp>
      <p:sp>
        <p:nvSpPr>
          <p:cNvPr id="32771"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D0F5E4D2-A826-41A2-9EED-7DFA5FEAF095}" type="slidenum">
              <a:rPr lang="en-US" smtClean="0"/>
              <a:pPr/>
              <a:t>8</a:t>
            </a:fld>
            <a:endParaRPr lang="en-US"/>
          </a:p>
        </p:txBody>
      </p:sp>
    </p:spTree>
    <p:extLst>
      <p:ext uri="{BB962C8B-B14F-4D97-AF65-F5344CB8AC3E}">
        <p14:creationId xmlns:p14="http://schemas.microsoft.com/office/powerpoint/2010/main" val="11891123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Rectangle 7"/>
          <p:cNvSpPr>
            <a:spLocks noGrp="1" noChangeArrowheads="1"/>
          </p:cNvSpPr>
          <p:nvPr>
            <p:ph type="sldNum" sz="quarter" idx="5"/>
          </p:nvPr>
        </p:nvSpPr>
        <p:spPr bwMode="auto">
          <a:noFill/>
          <a:ln>
            <a:miter lim="800000"/>
            <a:headEnd/>
            <a:tailEnd/>
          </a:ln>
        </p:spPr>
        <p:txBody>
          <a:bodyPr wrap="square" numCol="1" anchorCtr="0" compatLnSpc="1">
            <a:prstTxWarp prst="textNoShape">
              <a:avLst/>
            </a:prstTxWarp>
          </a:bodyPr>
          <a:lstStyle/>
          <a:p>
            <a:fld id="{801D2A8F-394E-4B84-B306-8707E295015B}" type="slidenum">
              <a:rPr lang="en-US" smtClean="0"/>
              <a:pPr/>
              <a:t>9</a:t>
            </a:fld>
            <a:endParaRPr lang="en-US"/>
          </a:p>
        </p:txBody>
      </p:sp>
      <p:sp>
        <p:nvSpPr>
          <p:cNvPr id="34818" name="Rectangle 2"/>
          <p:cNvSpPr>
            <a:spLocks noGrp="1" noRot="1" noChangeAspect="1" noChangeArrowheads="1" noTextEdit="1"/>
          </p:cNvSpPr>
          <p:nvPr>
            <p:ph type="sldImg"/>
          </p:nvPr>
        </p:nvSpPr>
        <p:spPr bwMode="auto">
          <a:xfrm>
            <a:off x="1150938" y="692150"/>
            <a:ext cx="4556125" cy="3416300"/>
          </a:xfrm>
          <a:noFill/>
          <a:ln cap="flat">
            <a:solidFill>
              <a:srgbClr val="000000"/>
            </a:solidFill>
            <a:miter lim="800000"/>
            <a:headEnd/>
            <a:tailEnd/>
          </a:ln>
        </p:spPr>
      </p:sp>
      <p:sp>
        <p:nvSpPr>
          <p:cNvPr id="34819"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s-ES" dirty="0">
                <a:effectLst/>
              </a:rPr>
              <a:t>Mientras que los </a:t>
            </a:r>
            <a:r>
              <a:rPr lang="es-ES" dirty="0" err="1">
                <a:effectLst/>
              </a:rPr>
              <a:t>Handbooks</a:t>
            </a:r>
            <a:r>
              <a:rPr lang="es-ES" dirty="0">
                <a:effectLst/>
              </a:rPr>
              <a:t> de ASHRAE proporcionan información de</a:t>
            </a:r>
            <a:r>
              <a:rPr lang="es-ES" baseline="0" dirty="0">
                <a:effectLst/>
              </a:rPr>
              <a:t> </a:t>
            </a:r>
            <a:r>
              <a:rPr lang="es-ES" dirty="0">
                <a:effectLst/>
              </a:rPr>
              <a:t>calidad para las profesiones</a:t>
            </a:r>
            <a:r>
              <a:rPr lang="en-US" dirty="0"/>
              <a:t>, </a:t>
            </a:r>
            <a:r>
              <a:rPr lang="en-US" dirty="0">
                <a:solidFill>
                  <a:srgbClr val="FF0000"/>
                </a:solidFill>
              </a:rPr>
              <a:t>(</a:t>
            </a:r>
            <a:r>
              <a:rPr lang="es-ES" dirty="0">
                <a:effectLst/>
              </a:rPr>
              <a:t>HAGA CLIC EN SIGUIENTE</a:t>
            </a:r>
            <a:r>
              <a:rPr lang="en-US" dirty="0">
                <a:solidFill>
                  <a:srgbClr val="FF0000"/>
                </a:solidFill>
              </a:rPr>
              <a:t>) </a:t>
            </a:r>
            <a:r>
              <a:rPr lang="es-ES" dirty="0">
                <a:effectLst/>
              </a:rPr>
              <a:t>las conferencias bianuales de ASHRAE proporcionan la oportunidad para una serie de presentaciones de materiales que cubren un amplio espectro de intereses</a:t>
            </a:r>
            <a:r>
              <a:rPr lang="en-US" dirty="0"/>
              <a:t>. </a:t>
            </a:r>
            <a:r>
              <a:rPr lang="es-ES" dirty="0">
                <a:effectLst/>
              </a:rPr>
              <a:t>Esta parte de las actividades del TC está dirigido por el Subcomité de Programas. Al igual que con todos los subcomités</a:t>
            </a:r>
            <a:r>
              <a:rPr lang="es-ES" baseline="0" dirty="0">
                <a:effectLst/>
              </a:rPr>
              <a:t> de los</a:t>
            </a:r>
            <a:r>
              <a:rPr lang="es-ES" dirty="0">
                <a:effectLst/>
              </a:rPr>
              <a:t> </a:t>
            </a:r>
            <a:r>
              <a:rPr lang="es-ES" dirty="0" err="1">
                <a:effectLst/>
              </a:rPr>
              <a:t>TCs</a:t>
            </a:r>
            <a:r>
              <a:rPr lang="es-ES" dirty="0">
                <a:effectLst/>
              </a:rPr>
              <a:t>, la afiliación está abierta tanto a </a:t>
            </a:r>
            <a:r>
              <a:rPr lang="es-ES" baseline="0" dirty="0" err="1">
                <a:effectLst/>
              </a:rPr>
              <a:t>miebros</a:t>
            </a:r>
            <a:r>
              <a:rPr lang="es-ES" baseline="0" dirty="0">
                <a:effectLst/>
              </a:rPr>
              <a:t> con voto</a:t>
            </a:r>
            <a:r>
              <a:rPr lang="es-ES" dirty="0">
                <a:effectLst/>
              </a:rPr>
              <a:t> y miembros del TC sin voto.</a:t>
            </a:r>
            <a:endParaRPr lang="en-US" dirty="0"/>
          </a:p>
          <a:p>
            <a:pPr eaLnBrk="1" hangingPunct="1">
              <a:spcBef>
                <a:spcPct val="0"/>
              </a:spcBef>
            </a:pPr>
            <a:r>
              <a:rPr lang="es-ES" dirty="0">
                <a:effectLst/>
              </a:rPr>
              <a:t>Hay varios tipos de programas</a:t>
            </a:r>
            <a:r>
              <a:rPr lang="en-US" baseline="0" dirty="0"/>
              <a:t>. </a:t>
            </a:r>
            <a:r>
              <a:rPr lang="en-US" dirty="0">
                <a:solidFill>
                  <a:srgbClr val="FF0000"/>
                </a:solidFill>
              </a:rPr>
              <a:t>(</a:t>
            </a:r>
            <a:r>
              <a:rPr lang="es-ES" dirty="0">
                <a:effectLst/>
              </a:rPr>
              <a:t>HAGA CLIC EN SIGUIENTE</a:t>
            </a:r>
            <a:r>
              <a:rPr lang="en-US" dirty="0">
                <a:solidFill>
                  <a:srgbClr val="FF0000"/>
                </a:solidFill>
              </a:rPr>
              <a:t>) </a:t>
            </a:r>
            <a:r>
              <a:rPr lang="es-ES" sz="1200" dirty="0">
                <a:latin typeface="Helvetica" pitchFamily="2" charset="0"/>
                <a:cs typeface="Helvetica" pitchFamily="2" charset="0"/>
              </a:rPr>
              <a:t>Artículos técnicos y de conferencia</a:t>
            </a:r>
            <a:r>
              <a:rPr lang="en-US" baseline="0" dirty="0">
                <a:solidFill>
                  <a:schemeClr val="tx1"/>
                </a:solidFill>
              </a:rPr>
              <a:t>, </a:t>
            </a:r>
            <a:r>
              <a:rPr lang="en-US" dirty="0">
                <a:solidFill>
                  <a:srgbClr val="FF0000"/>
                </a:solidFill>
              </a:rPr>
              <a:t>(</a:t>
            </a:r>
            <a:r>
              <a:rPr lang="es-ES" dirty="0">
                <a:effectLst/>
              </a:rPr>
              <a:t>HAGA CLIC EN SIGUIENTE</a:t>
            </a:r>
            <a:r>
              <a:rPr lang="en-US" dirty="0">
                <a:solidFill>
                  <a:srgbClr val="FF0000"/>
                </a:solidFill>
              </a:rPr>
              <a:t>) </a:t>
            </a:r>
            <a:r>
              <a:rPr lang="es-ES" dirty="0">
                <a:effectLst/>
              </a:rPr>
              <a:t>la presentación de </a:t>
            </a:r>
            <a:r>
              <a:rPr lang="es-AR" sz="1200" dirty="0">
                <a:latin typeface="Helvetica" pitchFamily="2" charset="0"/>
                <a:cs typeface="Helvetica" pitchFamily="2" charset="0"/>
              </a:rPr>
              <a:t>publicaciones académicas</a:t>
            </a:r>
            <a:r>
              <a:rPr lang="en-US" dirty="0">
                <a:solidFill>
                  <a:schemeClr val="tx1"/>
                </a:solidFill>
              </a:rPr>
              <a:t>,</a:t>
            </a:r>
            <a:r>
              <a:rPr lang="en-US" dirty="0"/>
              <a:t> </a:t>
            </a:r>
            <a:r>
              <a:rPr lang="en-US" dirty="0">
                <a:solidFill>
                  <a:srgbClr val="FF0000"/>
                </a:solidFill>
              </a:rPr>
              <a:t>(</a:t>
            </a:r>
            <a:r>
              <a:rPr lang="es-ES" dirty="0">
                <a:effectLst/>
              </a:rPr>
              <a:t>HAGA CLIC EN SIGUIENTE</a:t>
            </a:r>
            <a:r>
              <a:rPr lang="en-US" dirty="0">
                <a:solidFill>
                  <a:srgbClr val="FF0000"/>
                </a:solidFill>
              </a:rPr>
              <a:t>) </a:t>
            </a:r>
            <a:r>
              <a:rPr lang="en-US" dirty="0" err="1">
                <a:solidFill>
                  <a:schemeClr val="tx1"/>
                </a:solidFill>
              </a:rPr>
              <a:t>Seminarios</a:t>
            </a:r>
            <a:r>
              <a:rPr lang="en-US" dirty="0">
                <a:solidFill>
                  <a:schemeClr val="tx1"/>
                </a:solidFill>
              </a:rPr>
              <a:t> y </a:t>
            </a:r>
            <a:r>
              <a:rPr lang="en-US" dirty="0" err="1">
                <a:solidFill>
                  <a:schemeClr val="tx1"/>
                </a:solidFill>
              </a:rPr>
              <a:t>foros</a:t>
            </a:r>
            <a:r>
              <a:rPr lang="en-US" dirty="0">
                <a:solidFill>
                  <a:schemeClr val="tx1"/>
                </a:solidFill>
              </a:rPr>
              <a:t>. </a:t>
            </a:r>
            <a:r>
              <a:rPr lang="en-US" dirty="0">
                <a:solidFill>
                  <a:srgbClr val="FF0000"/>
                </a:solidFill>
              </a:rPr>
              <a:t>(</a:t>
            </a:r>
            <a:r>
              <a:rPr lang="es-ES" dirty="0">
                <a:effectLst/>
              </a:rPr>
              <a:t>HAGA CLIC EN SIGUIENTE</a:t>
            </a:r>
            <a:r>
              <a:rPr lang="en-US" dirty="0">
                <a:solidFill>
                  <a:srgbClr val="FF0000"/>
                </a:solidFill>
              </a:rPr>
              <a:t>)</a:t>
            </a:r>
            <a:r>
              <a:rPr lang="en-US" baseline="0" dirty="0">
                <a:solidFill>
                  <a:srgbClr val="FF0000"/>
                </a:solidFill>
              </a:rPr>
              <a:t> </a:t>
            </a:r>
            <a:r>
              <a:rPr lang="es-ES" dirty="0">
                <a:effectLst/>
              </a:rPr>
              <a:t>propuestos por miembros del TC </a:t>
            </a:r>
            <a:r>
              <a:rPr lang="en-US" dirty="0">
                <a:solidFill>
                  <a:srgbClr val="FF0000"/>
                </a:solidFill>
              </a:rPr>
              <a:t>(</a:t>
            </a:r>
            <a:r>
              <a:rPr lang="es-ES" dirty="0">
                <a:effectLst/>
              </a:rPr>
              <a:t>HAGA CLIC EN SIGUIENTE</a:t>
            </a:r>
            <a:r>
              <a:rPr lang="en-US" dirty="0">
                <a:solidFill>
                  <a:srgbClr val="FF0000"/>
                </a:solidFill>
              </a:rPr>
              <a:t>) </a:t>
            </a:r>
            <a:r>
              <a:rPr lang="en-US" dirty="0" err="1">
                <a:solidFill>
                  <a:srgbClr val="FF0000"/>
                </a:solidFill>
              </a:rPr>
              <a:t>en</a:t>
            </a:r>
            <a:r>
              <a:rPr lang="en-US" dirty="0">
                <a:solidFill>
                  <a:srgbClr val="FF0000"/>
                </a:solidFill>
              </a:rPr>
              <a:t> </a:t>
            </a:r>
            <a:r>
              <a:rPr lang="es-ES" dirty="0">
                <a:effectLst/>
              </a:rPr>
              <a:t>varios niveles de temas </a:t>
            </a:r>
            <a:r>
              <a:rPr lang="en-US" dirty="0">
                <a:solidFill>
                  <a:srgbClr val="FF0000"/>
                </a:solidFill>
              </a:rPr>
              <a:t>(</a:t>
            </a:r>
            <a:r>
              <a:rPr lang="es-ES" dirty="0">
                <a:effectLst/>
              </a:rPr>
              <a:t>HAGA CLIC EN SIGUIENTE</a:t>
            </a:r>
            <a:r>
              <a:rPr lang="en-US" dirty="0">
                <a:solidFill>
                  <a:srgbClr val="FF0000"/>
                </a:solidFill>
              </a:rPr>
              <a:t>) y </a:t>
            </a:r>
            <a:r>
              <a:rPr lang="es-ES" dirty="0">
                <a:effectLst/>
              </a:rPr>
              <a:t>reuniones informales</a:t>
            </a:r>
            <a:r>
              <a:rPr lang="en-US" dirty="0">
                <a:solidFill>
                  <a:schemeClr val="tx1"/>
                </a:solidFill>
              </a:rPr>
              <a:t>.  </a:t>
            </a:r>
          </a:p>
          <a:p>
            <a:pPr eaLnBrk="1" hangingPunct="1">
              <a:spcBef>
                <a:spcPct val="0"/>
              </a:spcBef>
            </a:pPr>
            <a:r>
              <a:rPr lang="es-ES" dirty="0">
                <a:effectLst/>
              </a:rPr>
              <a:t>TC y TG juegan una función importante en la formación de estas conferencias a través del desarrollo de las ideas de la sesión, la identificación de los presentadores calificados, la revisión de documentos técnicos, y la promoción de sesiones entre sus miembros. </a:t>
            </a:r>
            <a:r>
              <a:rPr lang="en-US" dirty="0">
                <a:solidFill>
                  <a:srgbClr val="FF0000"/>
                </a:solidFill>
              </a:rPr>
              <a:t>(</a:t>
            </a:r>
            <a:r>
              <a:rPr lang="es-ES" dirty="0">
                <a:effectLst/>
              </a:rPr>
              <a:t>HAGA CLIC EN SIGUIENTE</a:t>
            </a:r>
            <a:r>
              <a:rPr lang="en-US" dirty="0">
                <a:solidFill>
                  <a:srgbClr val="FF0000"/>
                </a:solidFill>
              </a:rPr>
              <a:t>)</a:t>
            </a:r>
            <a:endParaRPr lang="en-US" dirty="0"/>
          </a:p>
        </p:txBody>
      </p:sp>
    </p:spTree>
    <p:extLst>
      <p:ext uri="{BB962C8B-B14F-4D97-AF65-F5344CB8AC3E}">
        <p14:creationId xmlns:p14="http://schemas.microsoft.com/office/powerpoint/2010/main" val="301770499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514600"/>
            <a:ext cx="7772400" cy="838200"/>
          </a:xfrm>
          <a:effectLst>
            <a:outerShdw dist="25400" dir="2700000">
              <a:schemeClr val="tx1">
                <a:lumMod val="75000"/>
                <a:lumOff val="25000"/>
              </a:schemeClr>
            </a:outerShdw>
          </a:effectLst>
        </p:spPr>
        <p:txBody>
          <a:bodyPr>
            <a:normAutofit/>
          </a:bodyPr>
          <a:lstStyle>
            <a:lvl1pPr algn="ctr">
              <a:defRPr sz="4000">
                <a:solidFill>
                  <a:schemeClr val="bg1"/>
                </a:solidFill>
              </a:defRPr>
            </a:lvl1pPr>
          </a:lstStyle>
          <a:p>
            <a:r>
              <a:rPr lang="en-US"/>
              <a:t>Click to edit Master title style</a:t>
            </a:r>
          </a:p>
        </p:txBody>
      </p:sp>
      <p:sp>
        <p:nvSpPr>
          <p:cNvPr id="3" name="Subtitle 2"/>
          <p:cNvSpPr>
            <a:spLocks noGrp="1"/>
          </p:cNvSpPr>
          <p:nvPr>
            <p:ph type="subTitle" idx="1"/>
          </p:nvPr>
        </p:nvSpPr>
        <p:spPr>
          <a:xfrm>
            <a:off x="1371600" y="3352800"/>
            <a:ext cx="6400800" cy="1752600"/>
          </a:xfrm>
          <a:effectLst>
            <a:outerShdw dist="12700" dir="2700000">
              <a:schemeClr val="tx1">
                <a:lumMod val="75000"/>
                <a:lumOff val="25000"/>
              </a:schemeClr>
            </a:outerShdw>
          </a:effectLst>
        </p:spPr>
        <p:txBody>
          <a:bodyPr/>
          <a:lstStyle>
            <a:lvl1pPr marL="0" indent="0" algn="ctr">
              <a:buNone/>
              <a:defRPr>
                <a:solidFill>
                  <a:srgbClr val="B4FF46"/>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pPr>
              <a:defRPr/>
            </a:pPr>
            <a:fld id="{DF3B19FC-9BF9-42A6-9683-026E4398AB72}" type="datetimeFigureOut">
              <a:rPr lang="en-US"/>
              <a:pPr>
                <a:defRPr/>
              </a:pPr>
              <a:t>8/12/2016</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0395FFC1-49B5-4BED-9C2C-0172033F77FF}"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981E187A-6C54-4ADB-8A5C-2E87E29A9D88}" type="datetimeFigureOut">
              <a:rPr lang="en-US"/>
              <a:pPr>
                <a:defRPr/>
              </a:pPr>
              <a:t>8/12/2016</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348934B6-C74C-4789-A158-8A4C87C5B059}"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38A4982B-FC94-4B6F-A444-96322CB83E9A}" type="datetimeFigureOut">
              <a:rPr lang="en-US"/>
              <a:pPr>
                <a:defRPr/>
              </a:pPr>
              <a:t>8/12/2016</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EE1F6D42-6D20-4CD0-A313-814BFB8F23E0}"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D36E7136-517C-4979-8DC6-A41AAA4A67AC}" type="datetimeFigureOut">
              <a:rPr lang="en-US"/>
              <a:pPr>
                <a:defRPr/>
              </a:pPr>
              <a:t>8/12/2016</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7514E5C0-FFBB-40AE-AD95-593459B78185}"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E0BD39B9-4EF7-4031-BE25-36A01AAEE4CA}" type="datetimeFigureOut">
              <a:rPr lang="en-US"/>
              <a:pPr>
                <a:defRPr/>
              </a:pPr>
              <a:t>8/12/2016</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16AB4AD5-9994-4224-9F75-BF9EF3B3BFF7}"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fld id="{DB6056E0-6403-40A4-A6E3-DCF84397C8B1}" type="datetimeFigureOut">
              <a:rPr lang="en-US"/>
              <a:pPr>
                <a:defRPr/>
              </a:pPr>
              <a:t>8/12/2016</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4D68953B-7BAD-48D9-85C1-CC4AD3DD91CF}"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fld id="{AF7C1D97-D265-42D8-AF4E-57A92F6A4175}" type="datetimeFigureOut">
              <a:rPr lang="en-US"/>
              <a:pPr>
                <a:defRPr/>
              </a:pPr>
              <a:t>8/12/2016</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1B77BAD9-FB7F-4F94-B753-088712BBC4AC}"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fld id="{4724E5DA-7F32-4E73-AC72-A2E7C798B14D}" type="datetimeFigureOut">
              <a:rPr lang="en-US"/>
              <a:pPr>
                <a:defRPr/>
              </a:pPr>
              <a:t>8/12/2016</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009A1236-E333-499E-85A6-28D33445CDA2}"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4890BD01-F977-4EEF-A7A4-DC02CB6CB87B}" type="datetimeFigureOut">
              <a:rPr lang="en-US"/>
              <a:pPr>
                <a:defRPr/>
              </a:pPr>
              <a:t>8/12/2016</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5BF25040-11FB-4007-99EF-4CD0D4788ECC}"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9D6DDE28-D4ED-45CE-9130-286D6A6C3D59}" type="datetimeFigureOut">
              <a:rPr lang="en-US"/>
              <a:pPr>
                <a:defRPr/>
              </a:pPr>
              <a:t>8/12/2016</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998CD0CF-C21A-45A6-A14C-2A9A3B320809}"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3294F421-E20E-40A1-B5B7-B899C8C13E83}" type="datetimeFigureOut">
              <a:rPr lang="en-US"/>
              <a:pPr>
                <a:defRPr/>
              </a:pPr>
              <a:t>8/12/2016</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83F4EB4F-AD63-4AB6-86B9-CC6763DDFB7F}"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762000" y="152400"/>
            <a:ext cx="7924800" cy="9144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3" name="Text Placeholder 2"/>
          <p:cNvSpPr>
            <a:spLocks noGrp="1"/>
          </p:cNvSpPr>
          <p:nvPr>
            <p:ph type="body" idx="1"/>
          </p:nvPr>
        </p:nvSpPr>
        <p:spPr>
          <a:xfrm>
            <a:off x="762000" y="1524000"/>
            <a:ext cx="7924800" cy="4373563"/>
          </a:xfrm>
          <a:prstGeom prst="rect">
            <a:avLst/>
          </a:prstGeom>
          <a:effectLst>
            <a:outerShdw dist="25400" dir="3420000">
              <a:schemeClr val="tx1">
                <a:lumMod val="75000"/>
                <a:lumOff val="25000"/>
              </a:schemeClr>
            </a:outerShdw>
          </a:effectLst>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DF11389B-93D1-4A5A-AAA6-7D0004D8F0D0}" type="datetimeFigureOut">
              <a:rPr lang="en-US"/>
              <a:pPr>
                <a:defRPr/>
              </a:pPr>
              <a:t>8/12/2016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3BC9F6F5-3F42-461E-969B-C8DFC5917511}"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Lst>
  <p:txStyles>
    <p:titleStyle>
      <a:lvl1pPr algn="l" defTabSz="457200" rtl="0" eaLnBrk="0" fontAlgn="base" hangingPunct="0">
        <a:spcBef>
          <a:spcPct val="0"/>
        </a:spcBef>
        <a:spcAft>
          <a:spcPct val="0"/>
        </a:spcAft>
        <a:defRPr sz="3200" kern="1200">
          <a:solidFill>
            <a:srgbClr val="B4FF46"/>
          </a:solidFill>
          <a:latin typeface="Helvetica"/>
          <a:ea typeface="Helvetica" pitchFamily="34" charset="0"/>
          <a:cs typeface="Helvetica"/>
        </a:defRPr>
      </a:lvl1pPr>
      <a:lvl2pPr algn="l" defTabSz="457200" rtl="0" eaLnBrk="0" fontAlgn="base" hangingPunct="0">
        <a:spcBef>
          <a:spcPct val="0"/>
        </a:spcBef>
        <a:spcAft>
          <a:spcPct val="0"/>
        </a:spcAft>
        <a:defRPr sz="3200">
          <a:solidFill>
            <a:srgbClr val="B4FF46"/>
          </a:solidFill>
          <a:latin typeface="Helvetica" pitchFamily="34" charset="0"/>
          <a:ea typeface="Helvetica" pitchFamily="34" charset="0"/>
          <a:cs typeface="Helvetica" pitchFamily="34" charset="0"/>
        </a:defRPr>
      </a:lvl2pPr>
      <a:lvl3pPr algn="l" defTabSz="457200" rtl="0" eaLnBrk="0" fontAlgn="base" hangingPunct="0">
        <a:spcBef>
          <a:spcPct val="0"/>
        </a:spcBef>
        <a:spcAft>
          <a:spcPct val="0"/>
        </a:spcAft>
        <a:defRPr sz="3200">
          <a:solidFill>
            <a:srgbClr val="B4FF46"/>
          </a:solidFill>
          <a:latin typeface="Helvetica" pitchFamily="34" charset="0"/>
          <a:ea typeface="Helvetica" pitchFamily="34" charset="0"/>
          <a:cs typeface="Helvetica" pitchFamily="34" charset="0"/>
        </a:defRPr>
      </a:lvl3pPr>
      <a:lvl4pPr algn="l" defTabSz="457200" rtl="0" eaLnBrk="0" fontAlgn="base" hangingPunct="0">
        <a:spcBef>
          <a:spcPct val="0"/>
        </a:spcBef>
        <a:spcAft>
          <a:spcPct val="0"/>
        </a:spcAft>
        <a:defRPr sz="3200">
          <a:solidFill>
            <a:srgbClr val="B4FF46"/>
          </a:solidFill>
          <a:latin typeface="Helvetica" pitchFamily="34" charset="0"/>
          <a:ea typeface="Helvetica" pitchFamily="34" charset="0"/>
          <a:cs typeface="Helvetica" pitchFamily="34" charset="0"/>
        </a:defRPr>
      </a:lvl4pPr>
      <a:lvl5pPr algn="l" defTabSz="457200" rtl="0" eaLnBrk="0" fontAlgn="base" hangingPunct="0">
        <a:spcBef>
          <a:spcPct val="0"/>
        </a:spcBef>
        <a:spcAft>
          <a:spcPct val="0"/>
        </a:spcAft>
        <a:defRPr sz="3200">
          <a:solidFill>
            <a:srgbClr val="B4FF46"/>
          </a:solidFill>
          <a:latin typeface="Helvetica" pitchFamily="34" charset="0"/>
          <a:ea typeface="Helvetica" pitchFamily="34" charset="0"/>
          <a:cs typeface="Helvetica" pitchFamily="34" charset="0"/>
        </a:defRPr>
      </a:lvl5pPr>
      <a:lvl6pPr marL="457200" algn="l" defTabSz="457200" rtl="0" fontAlgn="base">
        <a:spcBef>
          <a:spcPct val="0"/>
        </a:spcBef>
        <a:spcAft>
          <a:spcPct val="0"/>
        </a:spcAft>
        <a:defRPr sz="3200">
          <a:solidFill>
            <a:srgbClr val="B4FF46"/>
          </a:solidFill>
          <a:latin typeface="Helvetica" pitchFamily="34" charset="0"/>
          <a:ea typeface="Helvetica" pitchFamily="34" charset="0"/>
          <a:cs typeface="Helvetica" pitchFamily="34" charset="0"/>
        </a:defRPr>
      </a:lvl6pPr>
      <a:lvl7pPr marL="914400" algn="l" defTabSz="457200" rtl="0" fontAlgn="base">
        <a:spcBef>
          <a:spcPct val="0"/>
        </a:spcBef>
        <a:spcAft>
          <a:spcPct val="0"/>
        </a:spcAft>
        <a:defRPr sz="3200">
          <a:solidFill>
            <a:srgbClr val="B4FF46"/>
          </a:solidFill>
          <a:latin typeface="Helvetica" pitchFamily="34" charset="0"/>
          <a:ea typeface="Helvetica" pitchFamily="34" charset="0"/>
          <a:cs typeface="Helvetica" pitchFamily="34" charset="0"/>
        </a:defRPr>
      </a:lvl7pPr>
      <a:lvl8pPr marL="1371600" algn="l" defTabSz="457200" rtl="0" fontAlgn="base">
        <a:spcBef>
          <a:spcPct val="0"/>
        </a:spcBef>
        <a:spcAft>
          <a:spcPct val="0"/>
        </a:spcAft>
        <a:defRPr sz="3200">
          <a:solidFill>
            <a:srgbClr val="B4FF46"/>
          </a:solidFill>
          <a:latin typeface="Helvetica" pitchFamily="34" charset="0"/>
          <a:ea typeface="Helvetica" pitchFamily="34" charset="0"/>
          <a:cs typeface="Helvetica" pitchFamily="34" charset="0"/>
        </a:defRPr>
      </a:lvl8pPr>
      <a:lvl9pPr marL="1828800" algn="l" defTabSz="457200" rtl="0" fontAlgn="base">
        <a:spcBef>
          <a:spcPct val="0"/>
        </a:spcBef>
        <a:spcAft>
          <a:spcPct val="0"/>
        </a:spcAft>
        <a:defRPr sz="3200">
          <a:solidFill>
            <a:srgbClr val="B4FF46"/>
          </a:solidFill>
          <a:latin typeface="Helvetica" pitchFamily="34" charset="0"/>
          <a:ea typeface="Helvetica" pitchFamily="34" charset="0"/>
          <a:cs typeface="Helvetica" pitchFamily="34" charset="0"/>
        </a:defRPr>
      </a:lvl9pPr>
    </p:titleStyle>
    <p:bodyStyle>
      <a:lvl1pPr marL="342900" indent="-342900" algn="l" defTabSz="457200" rtl="0" eaLnBrk="0" fontAlgn="base" hangingPunct="0">
        <a:spcBef>
          <a:spcPct val="20000"/>
        </a:spcBef>
        <a:spcAft>
          <a:spcPct val="0"/>
        </a:spcAft>
        <a:buFont typeface="Arial" charset="0"/>
        <a:buChar char="•"/>
        <a:defRPr sz="2800" kern="1200">
          <a:solidFill>
            <a:schemeClr val="bg1"/>
          </a:solidFill>
          <a:latin typeface="Helvetica"/>
          <a:ea typeface="Helvetica" pitchFamily="34" charset="0"/>
          <a:cs typeface="Helvetica"/>
        </a:defRPr>
      </a:lvl1pPr>
      <a:lvl2pPr marL="742950" indent="-285750" algn="l" defTabSz="457200" rtl="0" eaLnBrk="0" fontAlgn="base" hangingPunct="0">
        <a:spcBef>
          <a:spcPct val="20000"/>
        </a:spcBef>
        <a:spcAft>
          <a:spcPct val="0"/>
        </a:spcAft>
        <a:buFont typeface="Arial" charset="0"/>
        <a:buChar char="–"/>
        <a:defRPr sz="2400" kern="1200">
          <a:solidFill>
            <a:schemeClr val="bg1"/>
          </a:solidFill>
          <a:latin typeface="Helvetica"/>
          <a:ea typeface="Helvetica" pitchFamily="34" charset="0"/>
          <a:cs typeface="Helvetica"/>
        </a:defRPr>
      </a:lvl2pPr>
      <a:lvl3pPr marL="1143000" indent="-228600" algn="l" defTabSz="457200" rtl="0" eaLnBrk="0" fontAlgn="base" hangingPunct="0">
        <a:spcBef>
          <a:spcPct val="20000"/>
        </a:spcBef>
        <a:spcAft>
          <a:spcPct val="0"/>
        </a:spcAft>
        <a:buFont typeface="Arial" charset="0"/>
        <a:buChar char="•"/>
        <a:defRPr sz="2000" kern="1200">
          <a:solidFill>
            <a:schemeClr val="bg1"/>
          </a:solidFill>
          <a:latin typeface="Helvetica"/>
          <a:ea typeface="Helvetica" pitchFamily="34" charset="0"/>
          <a:cs typeface="Helvetica"/>
        </a:defRPr>
      </a:lvl3pPr>
      <a:lvl4pPr marL="1600200" indent="-228600" algn="l" defTabSz="457200" rtl="0" eaLnBrk="0" fontAlgn="base" hangingPunct="0">
        <a:spcBef>
          <a:spcPct val="20000"/>
        </a:spcBef>
        <a:spcAft>
          <a:spcPct val="0"/>
        </a:spcAft>
        <a:buFont typeface="Arial" charset="0"/>
        <a:buChar char="–"/>
        <a:defRPr kern="1200">
          <a:solidFill>
            <a:schemeClr val="bg1"/>
          </a:solidFill>
          <a:latin typeface="Helvetica"/>
          <a:ea typeface="Helvetica" pitchFamily="34" charset="0"/>
          <a:cs typeface="Helvetica"/>
        </a:defRPr>
      </a:lvl4pPr>
      <a:lvl5pPr marL="2057400" indent="-228600" algn="l" defTabSz="457200" rtl="0" eaLnBrk="0" fontAlgn="base" hangingPunct="0">
        <a:spcBef>
          <a:spcPct val="20000"/>
        </a:spcBef>
        <a:spcAft>
          <a:spcPct val="0"/>
        </a:spcAft>
        <a:buFont typeface="Arial" charset="0"/>
        <a:buChar char="»"/>
        <a:defRPr sz="1600" kern="1200">
          <a:solidFill>
            <a:schemeClr val="bg1"/>
          </a:solidFill>
          <a:latin typeface="Helvetica"/>
          <a:ea typeface="Helvetica" pitchFamily="34" charset="0"/>
          <a:cs typeface="Helvetica"/>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notesSlide" Target="../notesSlides/notesSlide13.xml"/><Relationship Id="rId1" Type="http://schemas.openxmlformats.org/officeDocument/2006/relationships/slideLayout" Target="../slideLayouts/slideLayout1.xml"/><Relationship Id="rId5" Type="http://schemas.openxmlformats.org/officeDocument/2006/relationships/image" Target="../media/image5.wmf"/><Relationship Id="rId4" Type="http://schemas.openxmlformats.org/officeDocument/2006/relationships/image" Target="../media/image4.wmf"/></Relationships>
</file>

<file path=ppt/slides/_rels/slide14.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14.xm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ctrTitle"/>
          </p:nvPr>
        </p:nvSpPr>
        <p:spPr>
          <a:xfrm>
            <a:off x="685800" y="685800"/>
            <a:ext cx="7772400" cy="1981200"/>
          </a:xfrm>
          <a:effectLst>
            <a:outerShdw dist="81320" dir="2319588" algn="ctr" rotWithShape="0">
              <a:schemeClr val="tx1"/>
            </a:outerShdw>
          </a:effectLst>
        </p:spPr>
        <p:txBody>
          <a:bodyPr lIns="92075" tIns="46038" rIns="92075" bIns="46038"/>
          <a:lstStyle/>
          <a:p>
            <a:pPr>
              <a:defRPr/>
            </a:pPr>
            <a:r>
              <a:rPr lang="en-US" dirty="0" err="1">
                <a:solidFill>
                  <a:srgbClr val="FFCC00"/>
                </a:solidFill>
                <a:effectLst>
                  <a:outerShdw blurRad="38100" dist="38100" dir="2700000" algn="tl">
                    <a:srgbClr val="C0C0C0"/>
                  </a:outerShdw>
                </a:effectLst>
                <a:latin typeface="Arial" charset="0"/>
              </a:rPr>
              <a:t>Comités</a:t>
            </a:r>
            <a:r>
              <a:rPr lang="en-US" dirty="0">
                <a:solidFill>
                  <a:srgbClr val="FFCC00"/>
                </a:solidFill>
                <a:effectLst>
                  <a:outerShdw blurRad="38100" dist="38100" dir="2700000" algn="tl">
                    <a:srgbClr val="C0C0C0"/>
                  </a:outerShdw>
                </a:effectLst>
                <a:latin typeface="Arial" charset="0"/>
              </a:rPr>
              <a:t> </a:t>
            </a:r>
            <a:r>
              <a:rPr lang="en-US" dirty="0" err="1">
                <a:solidFill>
                  <a:srgbClr val="FFCC00"/>
                </a:solidFill>
                <a:effectLst>
                  <a:outerShdw blurRad="38100" dist="38100" dir="2700000" algn="tl">
                    <a:srgbClr val="C0C0C0"/>
                  </a:outerShdw>
                </a:effectLst>
                <a:latin typeface="Arial" charset="0"/>
              </a:rPr>
              <a:t>Técnicos</a:t>
            </a:r>
            <a:r>
              <a:rPr lang="en-US" dirty="0">
                <a:solidFill>
                  <a:srgbClr val="FFCC00"/>
                </a:solidFill>
                <a:effectLst>
                  <a:outerShdw blurRad="38100" dist="38100" dir="2700000" algn="tl">
                    <a:srgbClr val="C0C0C0"/>
                  </a:outerShdw>
                </a:effectLst>
                <a:latin typeface="Arial" charset="0"/>
              </a:rPr>
              <a:t> de ASHRAE – </a:t>
            </a:r>
            <a:r>
              <a:rPr lang="en-US" dirty="0" err="1">
                <a:solidFill>
                  <a:srgbClr val="FFCC00"/>
                </a:solidFill>
                <a:effectLst>
                  <a:outerShdw blurRad="38100" dist="38100" dir="2700000" algn="tl">
                    <a:srgbClr val="C0C0C0"/>
                  </a:outerShdw>
                </a:effectLst>
                <a:latin typeface="Arial" charset="0"/>
              </a:rPr>
              <a:t>Quien</a:t>
            </a:r>
            <a:r>
              <a:rPr lang="en-US" dirty="0">
                <a:solidFill>
                  <a:srgbClr val="FFCC00"/>
                </a:solidFill>
                <a:effectLst>
                  <a:outerShdw blurRad="38100" dist="38100" dir="2700000" algn="tl">
                    <a:srgbClr val="C0C0C0"/>
                  </a:outerShdw>
                </a:effectLst>
                <a:latin typeface="Arial" charset="0"/>
              </a:rPr>
              <a:t>, </a:t>
            </a:r>
            <a:r>
              <a:rPr lang="en-US" dirty="0" err="1">
                <a:solidFill>
                  <a:srgbClr val="FFCC00"/>
                </a:solidFill>
                <a:effectLst>
                  <a:outerShdw blurRad="38100" dist="38100" dir="2700000" algn="tl">
                    <a:srgbClr val="C0C0C0"/>
                  </a:outerShdw>
                </a:effectLst>
                <a:latin typeface="Arial" charset="0"/>
              </a:rPr>
              <a:t>Qué</a:t>
            </a:r>
            <a:r>
              <a:rPr lang="en-US" dirty="0">
                <a:solidFill>
                  <a:srgbClr val="FFCC00"/>
                </a:solidFill>
                <a:effectLst>
                  <a:outerShdw blurRad="38100" dist="38100" dir="2700000" algn="tl">
                    <a:srgbClr val="C0C0C0"/>
                  </a:outerShdw>
                </a:effectLst>
                <a:latin typeface="Arial" charset="0"/>
              </a:rPr>
              <a:t>, y </a:t>
            </a:r>
            <a:r>
              <a:rPr lang="en-US" dirty="0" err="1">
                <a:solidFill>
                  <a:srgbClr val="FFCC00"/>
                </a:solidFill>
                <a:effectLst>
                  <a:outerShdw blurRad="38100" dist="38100" dir="2700000" algn="tl">
                    <a:srgbClr val="C0C0C0"/>
                  </a:outerShdw>
                </a:effectLst>
                <a:latin typeface="Arial" charset="0"/>
              </a:rPr>
              <a:t>Cómo</a:t>
            </a:r>
            <a:endParaRPr lang="en-US" dirty="0">
              <a:solidFill>
                <a:srgbClr val="FFCC00"/>
              </a:solidFill>
              <a:effectLst>
                <a:outerShdw blurRad="38100" dist="38100" dir="2700000" algn="tl">
                  <a:srgbClr val="C0C0C0"/>
                </a:outerShdw>
              </a:effectLst>
              <a:latin typeface="Arial" charset="0"/>
            </a:endParaRPr>
          </a:p>
        </p:txBody>
      </p:sp>
      <p:sp>
        <p:nvSpPr>
          <p:cNvPr id="2051" name="Rectangle 3"/>
          <p:cNvSpPr>
            <a:spLocks noGrp="1" noChangeArrowheads="1"/>
          </p:cNvSpPr>
          <p:nvPr>
            <p:ph type="subTitle" idx="1"/>
          </p:nvPr>
        </p:nvSpPr>
        <p:spPr>
          <a:xfrm>
            <a:off x="914400" y="3365500"/>
            <a:ext cx="7467600" cy="3263900"/>
          </a:xfrm>
        </p:spPr>
        <p:txBody>
          <a:bodyPr lIns="92075" tIns="46038" rIns="92075" bIns="46038">
            <a:normAutofit fontScale="92500" lnSpcReduction="10000"/>
          </a:bodyPr>
          <a:lstStyle/>
          <a:p>
            <a:pPr>
              <a:lnSpc>
                <a:spcPct val="80000"/>
              </a:lnSpc>
              <a:defRPr/>
            </a:pPr>
            <a:r>
              <a:rPr lang="en-US" sz="3600" b="1" dirty="0" err="1"/>
              <a:t>Preparado</a:t>
            </a:r>
            <a:r>
              <a:rPr lang="en-US" sz="3600" b="1" dirty="0"/>
              <a:t> </a:t>
            </a:r>
            <a:r>
              <a:rPr lang="en-US" sz="3600" b="1" dirty="0" err="1"/>
              <a:t>por</a:t>
            </a:r>
            <a:r>
              <a:rPr lang="en-US" sz="3600" b="1" dirty="0"/>
              <a:t>:</a:t>
            </a:r>
            <a:br>
              <a:rPr lang="en-US" sz="3600" b="1" dirty="0"/>
            </a:br>
            <a:r>
              <a:rPr lang="en-US" sz="3600" b="1" dirty="0" err="1"/>
              <a:t>Comité</a:t>
            </a:r>
            <a:r>
              <a:rPr lang="en-US" sz="3600" b="1" dirty="0"/>
              <a:t> de </a:t>
            </a:r>
            <a:r>
              <a:rPr lang="en-US" sz="3600" b="1" dirty="0" err="1"/>
              <a:t>Actividades</a:t>
            </a:r>
            <a:r>
              <a:rPr lang="en-US" sz="3600" b="1" dirty="0"/>
              <a:t> </a:t>
            </a:r>
            <a:r>
              <a:rPr lang="en-US" sz="3600" b="1" dirty="0" err="1"/>
              <a:t>Técnicas</a:t>
            </a:r>
            <a:r>
              <a:rPr lang="en-US" sz="3600" b="1" dirty="0"/>
              <a:t> de ASHRAE</a:t>
            </a:r>
          </a:p>
          <a:p>
            <a:pPr>
              <a:lnSpc>
                <a:spcPct val="80000"/>
              </a:lnSpc>
              <a:defRPr/>
            </a:pPr>
            <a:endParaRPr lang="en-US" sz="1800" b="1" dirty="0"/>
          </a:p>
          <a:p>
            <a:pPr>
              <a:lnSpc>
                <a:spcPct val="80000"/>
              </a:lnSpc>
              <a:defRPr/>
            </a:pPr>
            <a:r>
              <a:rPr lang="en-US" sz="1800" b="1" dirty="0" err="1"/>
              <a:t>Traducido</a:t>
            </a:r>
            <a:r>
              <a:rPr lang="en-US" sz="1800" b="1" dirty="0"/>
              <a:t> </a:t>
            </a:r>
            <a:r>
              <a:rPr lang="en-US" sz="1800" b="1" dirty="0" err="1"/>
              <a:t>por</a:t>
            </a:r>
            <a:r>
              <a:rPr lang="en-US" sz="1800" b="1" dirty="0"/>
              <a:t>:</a:t>
            </a:r>
            <a:br>
              <a:rPr lang="en-US" sz="1800" b="1" dirty="0"/>
            </a:br>
            <a:r>
              <a:rPr lang="es-ES" sz="1800" b="1" dirty="0"/>
              <a:t>Comité Transferencia de Tecnología para el Capítulo (CTTC)</a:t>
            </a:r>
            <a:br>
              <a:rPr lang="es-ES" sz="1800" b="1" dirty="0"/>
            </a:br>
            <a:r>
              <a:rPr lang="es-ES" sz="1800" b="1" dirty="0"/>
              <a:t>de Región XII de ASHRAE</a:t>
            </a:r>
            <a:endParaRPr lang="en-US" sz="1800" b="1" dirty="0"/>
          </a:p>
          <a:p>
            <a:pPr>
              <a:lnSpc>
                <a:spcPct val="80000"/>
              </a:lnSpc>
              <a:defRPr/>
            </a:pPr>
            <a:endParaRPr lang="en-US" sz="1800" b="1" dirty="0"/>
          </a:p>
          <a:p>
            <a:pPr>
              <a:lnSpc>
                <a:spcPct val="80000"/>
              </a:lnSpc>
              <a:defRPr/>
            </a:pPr>
            <a:r>
              <a:rPr lang="en-US" sz="1800" b="1" dirty="0"/>
              <a:t>2016</a:t>
            </a:r>
          </a:p>
          <a:p>
            <a:pPr>
              <a:lnSpc>
                <a:spcPct val="80000"/>
              </a:lnSpc>
              <a:defRPr/>
            </a:pPr>
            <a:endParaRPr lang="en-US" sz="1800" b="1" dirty="0"/>
          </a:p>
          <a:p>
            <a:pPr>
              <a:lnSpc>
                <a:spcPct val="80000"/>
              </a:lnSpc>
              <a:defRPr/>
            </a:pPr>
            <a:r>
              <a:rPr lang="en-US" sz="1800" b="1" dirty="0"/>
              <a:t>Para mas </a:t>
            </a:r>
            <a:r>
              <a:rPr lang="en-US" sz="1800" b="1" dirty="0" err="1"/>
              <a:t>información</a:t>
            </a:r>
            <a:r>
              <a:rPr lang="en-US" sz="1800" b="1" dirty="0"/>
              <a:t>, </a:t>
            </a:r>
            <a:r>
              <a:rPr lang="en-US" sz="1800" b="1" dirty="0" err="1"/>
              <a:t>por</a:t>
            </a:r>
            <a:r>
              <a:rPr lang="en-US" sz="1800" b="1" dirty="0"/>
              <a:t> favor, </a:t>
            </a:r>
            <a:r>
              <a:rPr lang="es-ES" sz="1800" b="1" dirty="0"/>
              <a:t>comuníquese con el Administrador de Servicios Técnicos e Investigación</a:t>
            </a:r>
            <a:r>
              <a:rPr lang="en-US" sz="1800" b="1" dirty="0"/>
              <a:t> - </a:t>
            </a:r>
            <a:r>
              <a:rPr lang="en-US" sz="1800" b="1" dirty="0" err="1"/>
              <a:t>Oficina</a:t>
            </a:r>
            <a:r>
              <a:rPr lang="en-US" sz="1800" b="1" dirty="0"/>
              <a:t> Central de ASHRAE</a:t>
            </a:r>
          </a:p>
        </p:txBody>
      </p:sp>
    </p:spTree>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5841" name="Rectangle 2"/>
          <p:cNvSpPr>
            <a:spLocks noGrp="1" noChangeArrowheads="1"/>
          </p:cNvSpPr>
          <p:nvPr>
            <p:ph type="title"/>
          </p:nvPr>
        </p:nvSpPr>
        <p:spPr>
          <a:xfrm>
            <a:off x="685800" y="228600"/>
            <a:ext cx="6400800" cy="762000"/>
          </a:xfrm>
        </p:spPr>
        <p:txBody>
          <a:bodyPr lIns="92075" tIns="46038" rIns="92075" bIns="46038" anchor="b"/>
          <a:lstStyle/>
          <a:p>
            <a:r>
              <a:rPr lang="en-US" sz="3600" b="1" dirty="0" err="1">
                <a:latin typeface="Helvetica" pitchFamily="34" charset="0"/>
                <a:cs typeface="Helvetica" pitchFamily="34" charset="0"/>
              </a:rPr>
              <a:t>Cómo</a:t>
            </a:r>
            <a:r>
              <a:rPr lang="en-US" sz="3600" b="1" dirty="0">
                <a:latin typeface="Helvetica" pitchFamily="34" charset="0"/>
                <a:cs typeface="Helvetica" pitchFamily="34" charset="0"/>
              </a:rPr>
              <a:t> </a:t>
            </a:r>
            <a:r>
              <a:rPr lang="en-US" sz="3600" b="1" dirty="0" err="1">
                <a:latin typeface="Helvetica" pitchFamily="34" charset="0"/>
                <a:cs typeface="Helvetica" pitchFamily="34" charset="0"/>
              </a:rPr>
              <a:t>Participar</a:t>
            </a:r>
            <a:endParaRPr lang="en-US" sz="3600" b="1" dirty="0">
              <a:latin typeface="Helvetica" pitchFamily="34" charset="0"/>
              <a:cs typeface="Helvetica" pitchFamily="34" charset="0"/>
            </a:endParaRPr>
          </a:p>
        </p:txBody>
      </p:sp>
      <p:sp>
        <p:nvSpPr>
          <p:cNvPr id="15363" name="Rectangle 3"/>
          <p:cNvSpPr>
            <a:spLocks noGrp="1" noChangeArrowheads="1"/>
          </p:cNvSpPr>
          <p:nvPr>
            <p:ph type="body" idx="1"/>
          </p:nvPr>
        </p:nvSpPr>
        <p:spPr>
          <a:xfrm>
            <a:off x="381000" y="1524000"/>
            <a:ext cx="8610600" cy="4724400"/>
          </a:xfrm>
        </p:spPr>
        <p:txBody>
          <a:bodyPr wrap="square" lIns="92075" tIns="46038" rIns="92075" bIns="46038" numCol="1" anchor="t" anchorCtr="0" compatLnSpc="1">
            <a:prstTxWarp prst="textNoShape">
              <a:avLst/>
            </a:prstTxWarp>
            <a:normAutofit fontScale="92500" lnSpcReduction="10000"/>
          </a:bodyPr>
          <a:lstStyle/>
          <a:p>
            <a:pPr marL="342900" lvl="1" indent="-342900">
              <a:lnSpc>
                <a:spcPct val="90000"/>
              </a:lnSpc>
              <a:spcBef>
                <a:spcPct val="35000"/>
              </a:spcBef>
              <a:buFont typeface="Arial" charset="0"/>
              <a:buChar char="•"/>
              <a:defRPr/>
            </a:pPr>
            <a:r>
              <a:rPr lang="es-ES" sz="2800" dirty="0">
                <a:latin typeface="Helvetica" pitchFamily="34" charset="0"/>
                <a:cs typeface="Helvetica" pitchFamily="34" charset="0"/>
              </a:rPr>
              <a:t>Navega por el sitio web de ASHRAE </a:t>
            </a:r>
            <a:r>
              <a:rPr lang="es-ES" sz="2600" dirty="0">
                <a:latin typeface="Helvetica" pitchFamily="34" charset="0"/>
                <a:cs typeface="Helvetica" pitchFamily="34" charset="0"/>
              </a:rPr>
              <a:t>para ver cuáles son los más relevantes para sus intereses y experiencia</a:t>
            </a:r>
            <a:endParaRPr lang="en-US" sz="2200" dirty="0">
              <a:latin typeface="Helvetica" pitchFamily="34" charset="0"/>
              <a:cs typeface="Helvetica" pitchFamily="34" charset="0"/>
            </a:endParaRPr>
          </a:p>
          <a:p>
            <a:pPr>
              <a:lnSpc>
                <a:spcPct val="90000"/>
              </a:lnSpc>
              <a:spcBef>
                <a:spcPct val="35000"/>
              </a:spcBef>
              <a:defRPr/>
            </a:pPr>
            <a:r>
              <a:rPr lang="en-US" sz="2600" dirty="0">
                <a:latin typeface="Helvetica" pitchFamily="34" charset="0"/>
                <a:cs typeface="Helvetica" pitchFamily="34" charset="0"/>
              </a:rPr>
              <a:t>(https://www.ashrae.org/standards-research--technology/technical-committees)</a:t>
            </a:r>
          </a:p>
          <a:p>
            <a:pPr lvl="1">
              <a:lnSpc>
                <a:spcPct val="90000"/>
              </a:lnSpc>
              <a:spcBef>
                <a:spcPct val="35000"/>
              </a:spcBef>
              <a:defRPr/>
            </a:pPr>
            <a:r>
              <a:rPr lang="es-ES" sz="2200" dirty="0">
                <a:latin typeface="Helvetica" pitchFamily="34" charset="0"/>
                <a:cs typeface="Helvetica" pitchFamily="34" charset="0"/>
              </a:rPr>
              <a:t>Alcances de los </a:t>
            </a:r>
            <a:r>
              <a:rPr lang="es-ES" sz="2200" dirty="0" err="1">
                <a:latin typeface="Helvetica" pitchFamily="34" charset="0"/>
                <a:cs typeface="Helvetica" pitchFamily="34" charset="0"/>
              </a:rPr>
              <a:t>TCs</a:t>
            </a:r>
            <a:r>
              <a:rPr lang="es-ES" sz="2200" dirty="0">
                <a:latin typeface="Helvetica" pitchFamily="34" charset="0"/>
                <a:cs typeface="Helvetica" pitchFamily="34" charset="0"/>
              </a:rPr>
              <a:t> disponibles para todos</a:t>
            </a:r>
            <a:endParaRPr lang="en-US" sz="2200" dirty="0">
              <a:latin typeface="Helvetica" pitchFamily="34" charset="0"/>
              <a:cs typeface="Helvetica" pitchFamily="34" charset="0"/>
            </a:endParaRPr>
          </a:p>
          <a:p>
            <a:pPr lvl="1">
              <a:lnSpc>
                <a:spcPct val="90000"/>
              </a:lnSpc>
              <a:spcBef>
                <a:spcPct val="35000"/>
              </a:spcBef>
              <a:defRPr/>
            </a:pPr>
            <a:r>
              <a:rPr lang="en-US" sz="2200" dirty="0">
                <a:latin typeface="Helvetica" pitchFamily="34" charset="0"/>
                <a:cs typeface="Helvetica" pitchFamily="34" charset="0"/>
              </a:rPr>
              <a:t>TCs </a:t>
            </a:r>
            <a:r>
              <a:rPr lang="en-US" sz="2200" dirty="0" err="1">
                <a:latin typeface="Helvetica" pitchFamily="34" charset="0"/>
                <a:cs typeface="Helvetica" pitchFamily="34" charset="0"/>
              </a:rPr>
              <a:t>tienen</a:t>
            </a:r>
            <a:r>
              <a:rPr lang="en-US" sz="2200" dirty="0">
                <a:latin typeface="Helvetica" pitchFamily="34" charset="0"/>
                <a:cs typeface="Helvetica" pitchFamily="34" charset="0"/>
              </a:rPr>
              <a:t> </a:t>
            </a:r>
            <a:r>
              <a:rPr lang="en-US" sz="2200" dirty="0" err="1">
                <a:latin typeface="Helvetica" pitchFamily="34" charset="0"/>
                <a:cs typeface="Helvetica" pitchFamily="34" charset="0"/>
              </a:rPr>
              <a:t>sitios</a:t>
            </a:r>
            <a:r>
              <a:rPr lang="en-US" sz="2200" dirty="0">
                <a:latin typeface="Helvetica" pitchFamily="34" charset="0"/>
                <a:cs typeface="Helvetica" pitchFamily="34" charset="0"/>
              </a:rPr>
              <a:t> web</a:t>
            </a:r>
          </a:p>
          <a:p>
            <a:pPr>
              <a:lnSpc>
                <a:spcPct val="90000"/>
              </a:lnSpc>
              <a:spcBef>
                <a:spcPct val="35000"/>
              </a:spcBef>
              <a:defRPr/>
            </a:pPr>
            <a:r>
              <a:rPr lang="es-ES" sz="2600" dirty="0">
                <a:latin typeface="Helvetica" pitchFamily="34" charset="0"/>
                <a:cs typeface="Helvetica" pitchFamily="34" charset="0"/>
              </a:rPr>
              <a:t>A continuación, elija una manera de involucrarse</a:t>
            </a:r>
            <a:endParaRPr lang="en-US" sz="2600" dirty="0">
              <a:latin typeface="Helvetica" pitchFamily="34" charset="0"/>
              <a:cs typeface="Helvetica" pitchFamily="34" charset="0"/>
            </a:endParaRPr>
          </a:p>
          <a:p>
            <a:pPr lvl="1">
              <a:lnSpc>
                <a:spcPct val="90000"/>
              </a:lnSpc>
              <a:spcBef>
                <a:spcPct val="35000"/>
              </a:spcBef>
              <a:defRPr/>
            </a:pPr>
            <a:r>
              <a:rPr lang="es-ES" sz="2200" dirty="0" err="1">
                <a:latin typeface="Helvetica" pitchFamily="34" charset="0"/>
                <a:cs typeface="Helvetica" pitchFamily="34" charset="0"/>
              </a:rPr>
              <a:t>Envia</a:t>
            </a:r>
            <a:r>
              <a:rPr lang="es-ES" sz="2200" dirty="0">
                <a:latin typeface="Helvetica" pitchFamily="34" charset="0"/>
                <a:cs typeface="Helvetica" pitchFamily="34" charset="0"/>
              </a:rPr>
              <a:t> un correo electrónico al secretario o jefe del TC sobre su interés (véase la página web del TC para la dirección de correo electrónico específica)</a:t>
            </a:r>
            <a:endParaRPr lang="en-US" sz="2200" dirty="0">
              <a:latin typeface="Helvetica" pitchFamily="34" charset="0"/>
              <a:cs typeface="Helvetica" pitchFamily="34" charset="0"/>
            </a:endParaRPr>
          </a:p>
          <a:p>
            <a:pPr lvl="1">
              <a:lnSpc>
                <a:spcPct val="90000"/>
              </a:lnSpc>
              <a:spcBef>
                <a:spcPct val="35000"/>
              </a:spcBef>
              <a:defRPr/>
            </a:pPr>
            <a:r>
              <a:rPr lang="es-ES" sz="2200" dirty="0">
                <a:latin typeface="Helvetica" pitchFamily="34" charset="0"/>
                <a:cs typeface="Helvetica" pitchFamily="34" charset="0"/>
              </a:rPr>
              <a:t>Solicitar la afiliación de honorario provisional directamente desde el sitio(s) web del TC.</a:t>
            </a:r>
            <a:endParaRPr lang="en-US" sz="2200" dirty="0">
              <a:latin typeface="Helvetica" pitchFamily="34" charset="0"/>
              <a:cs typeface="Helvetica" pitchFamily="34" charset="0"/>
            </a:endParaRPr>
          </a:p>
          <a:p>
            <a:pPr lvl="1">
              <a:lnSpc>
                <a:spcPct val="90000"/>
              </a:lnSpc>
              <a:spcBef>
                <a:spcPct val="45000"/>
              </a:spcBef>
              <a:defRPr/>
            </a:pPr>
            <a:r>
              <a:rPr lang="es-ES" sz="2200" dirty="0">
                <a:latin typeface="Helvetica" pitchFamily="34" charset="0"/>
                <a:cs typeface="Helvetica" pitchFamily="34" charset="0"/>
              </a:rPr>
              <a:t>Asiste a las conferencias de Sociedad de invierno o anual y la reunión de TC(s) le interesa. ¡Participa!</a:t>
            </a:r>
            <a:r>
              <a:rPr lang="en-US" sz="2200" dirty="0">
                <a:latin typeface="Helvetica" pitchFamily="34" charset="0"/>
                <a:cs typeface="Helvetica" pitchFamily="34" charset="0"/>
              </a:rPr>
              <a: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15363">
                                            <p:txEl>
                                              <p:pRg st="0" end="0"/>
                                            </p:txEl>
                                          </p:spTgt>
                                        </p:tgtEl>
                                        <p:attrNameLst>
                                          <p:attrName>style.visibility</p:attrName>
                                        </p:attrNameLst>
                                      </p:cBhvr>
                                      <p:to>
                                        <p:strVal val="visible"/>
                                      </p:to>
                                    </p:set>
                                    <p:animEffect transition="in" filter="slide(fromBottom)">
                                      <p:cBhvr>
                                        <p:cTn id="7" dur="500"/>
                                        <p:tgtEl>
                                          <p:spTgt spid="1536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2" presetClass="entr" presetSubtype="4" fill="hold" grpId="0" nodeType="clickEffect">
                                  <p:stCondLst>
                                    <p:cond delay="0"/>
                                  </p:stCondLst>
                                  <p:childTnLst>
                                    <p:set>
                                      <p:cBhvr>
                                        <p:cTn id="11" dur="1" fill="hold">
                                          <p:stCondLst>
                                            <p:cond delay="0"/>
                                          </p:stCondLst>
                                        </p:cTn>
                                        <p:tgtEl>
                                          <p:spTgt spid="15363">
                                            <p:txEl>
                                              <p:pRg st="1" end="1"/>
                                            </p:txEl>
                                          </p:spTgt>
                                        </p:tgtEl>
                                        <p:attrNameLst>
                                          <p:attrName>style.visibility</p:attrName>
                                        </p:attrNameLst>
                                      </p:cBhvr>
                                      <p:to>
                                        <p:strVal val="visible"/>
                                      </p:to>
                                    </p:set>
                                    <p:animEffect transition="in" filter="slide(fromBottom)">
                                      <p:cBhvr>
                                        <p:cTn id="12" dur="500"/>
                                        <p:tgtEl>
                                          <p:spTgt spid="1536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2" presetClass="entr" presetSubtype="4" fill="hold" grpId="0" nodeType="clickEffect">
                                  <p:stCondLst>
                                    <p:cond delay="0"/>
                                  </p:stCondLst>
                                  <p:childTnLst>
                                    <p:set>
                                      <p:cBhvr>
                                        <p:cTn id="16" dur="1" fill="hold">
                                          <p:stCondLst>
                                            <p:cond delay="0"/>
                                          </p:stCondLst>
                                        </p:cTn>
                                        <p:tgtEl>
                                          <p:spTgt spid="15363">
                                            <p:txEl>
                                              <p:pRg st="2" end="2"/>
                                            </p:txEl>
                                          </p:spTgt>
                                        </p:tgtEl>
                                        <p:attrNameLst>
                                          <p:attrName>style.visibility</p:attrName>
                                        </p:attrNameLst>
                                      </p:cBhvr>
                                      <p:to>
                                        <p:strVal val="visible"/>
                                      </p:to>
                                    </p:set>
                                    <p:animEffect transition="in" filter="slide(fromBottom)">
                                      <p:cBhvr>
                                        <p:cTn id="17" dur="500"/>
                                        <p:tgtEl>
                                          <p:spTgt spid="1536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2" presetClass="entr" presetSubtype="4" fill="hold" grpId="0" nodeType="clickEffect">
                                  <p:stCondLst>
                                    <p:cond delay="0"/>
                                  </p:stCondLst>
                                  <p:childTnLst>
                                    <p:set>
                                      <p:cBhvr>
                                        <p:cTn id="21" dur="1" fill="hold">
                                          <p:stCondLst>
                                            <p:cond delay="0"/>
                                          </p:stCondLst>
                                        </p:cTn>
                                        <p:tgtEl>
                                          <p:spTgt spid="15363">
                                            <p:txEl>
                                              <p:pRg st="3" end="3"/>
                                            </p:txEl>
                                          </p:spTgt>
                                        </p:tgtEl>
                                        <p:attrNameLst>
                                          <p:attrName>style.visibility</p:attrName>
                                        </p:attrNameLst>
                                      </p:cBhvr>
                                      <p:to>
                                        <p:strVal val="visible"/>
                                      </p:to>
                                    </p:set>
                                    <p:animEffect transition="in" filter="slide(fromBottom)">
                                      <p:cBhvr>
                                        <p:cTn id="22" dur="500"/>
                                        <p:tgtEl>
                                          <p:spTgt spid="1536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2" presetClass="entr" presetSubtype="4" fill="hold" grpId="0" nodeType="clickEffect">
                                  <p:stCondLst>
                                    <p:cond delay="0"/>
                                  </p:stCondLst>
                                  <p:childTnLst>
                                    <p:set>
                                      <p:cBhvr>
                                        <p:cTn id="26" dur="1" fill="hold">
                                          <p:stCondLst>
                                            <p:cond delay="0"/>
                                          </p:stCondLst>
                                        </p:cTn>
                                        <p:tgtEl>
                                          <p:spTgt spid="15363">
                                            <p:txEl>
                                              <p:pRg st="4" end="4"/>
                                            </p:txEl>
                                          </p:spTgt>
                                        </p:tgtEl>
                                        <p:attrNameLst>
                                          <p:attrName>style.visibility</p:attrName>
                                        </p:attrNameLst>
                                      </p:cBhvr>
                                      <p:to>
                                        <p:strVal val="visible"/>
                                      </p:to>
                                    </p:set>
                                    <p:animEffect transition="in" filter="slide(fromBottom)">
                                      <p:cBhvr>
                                        <p:cTn id="27" dur="500"/>
                                        <p:tgtEl>
                                          <p:spTgt spid="1536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2" presetClass="entr" presetSubtype="4" fill="hold" grpId="0" nodeType="clickEffect">
                                  <p:stCondLst>
                                    <p:cond delay="0"/>
                                  </p:stCondLst>
                                  <p:childTnLst>
                                    <p:set>
                                      <p:cBhvr>
                                        <p:cTn id="31" dur="1" fill="hold">
                                          <p:stCondLst>
                                            <p:cond delay="0"/>
                                          </p:stCondLst>
                                        </p:cTn>
                                        <p:tgtEl>
                                          <p:spTgt spid="15363">
                                            <p:txEl>
                                              <p:pRg st="5" end="5"/>
                                            </p:txEl>
                                          </p:spTgt>
                                        </p:tgtEl>
                                        <p:attrNameLst>
                                          <p:attrName>style.visibility</p:attrName>
                                        </p:attrNameLst>
                                      </p:cBhvr>
                                      <p:to>
                                        <p:strVal val="visible"/>
                                      </p:to>
                                    </p:set>
                                    <p:animEffect transition="in" filter="slide(fromBottom)">
                                      <p:cBhvr>
                                        <p:cTn id="32" dur="500"/>
                                        <p:tgtEl>
                                          <p:spTgt spid="1536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2" presetClass="entr" presetSubtype="4" fill="hold" grpId="0" nodeType="clickEffect">
                                  <p:stCondLst>
                                    <p:cond delay="0"/>
                                  </p:stCondLst>
                                  <p:childTnLst>
                                    <p:set>
                                      <p:cBhvr>
                                        <p:cTn id="36" dur="1" fill="hold">
                                          <p:stCondLst>
                                            <p:cond delay="0"/>
                                          </p:stCondLst>
                                        </p:cTn>
                                        <p:tgtEl>
                                          <p:spTgt spid="15363">
                                            <p:txEl>
                                              <p:pRg st="6" end="6"/>
                                            </p:txEl>
                                          </p:spTgt>
                                        </p:tgtEl>
                                        <p:attrNameLst>
                                          <p:attrName>style.visibility</p:attrName>
                                        </p:attrNameLst>
                                      </p:cBhvr>
                                      <p:to>
                                        <p:strVal val="visible"/>
                                      </p:to>
                                    </p:set>
                                    <p:animEffect transition="in" filter="slide(fromBottom)">
                                      <p:cBhvr>
                                        <p:cTn id="37" dur="500"/>
                                        <p:tgtEl>
                                          <p:spTgt spid="1536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2" presetClass="entr" presetSubtype="4" fill="hold" grpId="0" nodeType="clickEffect">
                                  <p:stCondLst>
                                    <p:cond delay="0"/>
                                  </p:stCondLst>
                                  <p:childTnLst>
                                    <p:set>
                                      <p:cBhvr>
                                        <p:cTn id="41" dur="1" fill="hold">
                                          <p:stCondLst>
                                            <p:cond delay="0"/>
                                          </p:stCondLst>
                                        </p:cTn>
                                        <p:tgtEl>
                                          <p:spTgt spid="15363">
                                            <p:txEl>
                                              <p:pRg st="7" end="7"/>
                                            </p:txEl>
                                          </p:spTgt>
                                        </p:tgtEl>
                                        <p:attrNameLst>
                                          <p:attrName>style.visibility</p:attrName>
                                        </p:attrNameLst>
                                      </p:cBhvr>
                                      <p:to>
                                        <p:strVal val="visible"/>
                                      </p:to>
                                    </p:set>
                                    <p:animEffect transition="in" filter="slide(fromBottom)">
                                      <p:cBhvr>
                                        <p:cTn id="42" dur="500"/>
                                        <p:tgtEl>
                                          <p:spTgt spid="1536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63" grpId="0" build="p" bldLvl="2" autoUpdateAnimBg="0"/>
    </p:bld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3553" name="Rectangle 2"/>
          <p:cNvSpPr>
            <a:spLocks noGrp="1" noChangeArrowheads="1"/>
          </p:cNvSpPr>
          <p:nvPr>
            <p:ph type="title"/>
          </p:nvPr>
        </p:nvSpPr>
        <p:spPr>
          <a:xfrm>
            <a:off x="533400" y="0"/>
            <a:ext cx="7772400" cy="1219200"/>
          </a:xfrm>
        </p:spPr>
        <p:txBody>
          <a:bodyPr lIns="92075" tIns="46038" rIns="92075" bIns="46038" anchor="b"/>
          <a:lstStyle/>
          <a:p>
            <a:r>
              <a:rPr lang="en-US" sz="3600" b="1" dirty="0" err="1">
                <a:latin typeface="Helvetica" pitchFamily="34" charset="0"/>
                <a:cs typeface="Helvetica" pitchFamily="34" charset="0"/>
              </a:rPr>
              <a:t>Participación</a:t>
            </a:r>
            <a:r>
              <a:rPr lang="en-US" sz="3600" b="1" dirty="0">
                <a:latin typeface="Helvetica" pitchFamily="34" charset="0"/>
                <a:cs typeface="Helvetica" pitchFamily="34" charset="0"/>
              </a:rPr>
              <a:t> “</a:t>
            </a:r>
            <a:r>
              <a:rPr lang="en-US" sz="3600" b="1" dirty="0" err="1">
                <a:latin typeface="Helvetica" pitchFamily="34" charset="0"/>
                <a:cs typeface="Helvetica" pitchFamily="34" charset="0"/>
              </a:rPr>
              <a:t>Remota</a:t>
            </a:r>
            <a:r>
              <a:rPr lang="en-US" sz="3600" b="1" dirty="0">
                <a:latin typeface="Helvetica" pitchFamily="34" charset="0"/>
                <a:cs typeface="Helvetica" pitchFamily="34" charset="0"/>
              </a:rPr>
              <a:t>”</a:t>
            </a:r>
          </a:p>
        </p:txBody>
      </p:sp>
      <p:sp>
        <p:nvSpPr>
          <p:cNvPr id="7171" name="Rectangle 3"/>
          <p:cNvSpPr>
            <a:spLocks noGrp="1" noChangeArrowheads="1"/>
          </p:cNvSpPr>
          <p:nvPr>
            <p:ph type="body" idx="1"/>
          </p:nvPr>
        </p:nvSpPr>
        <p:spPr>
          <a:xfrm>
            <a:off x="609600" y="1600200"/>
            <a:ext cx="8153400" cy="5181600"/>
          </a:xfrm>
        </p:spPr>
        <p:txBody>
          <a:bodyPr wrap="square" lIns="92075" tIns="46038" rIns="92075" bIns="46038" numCol="1" anchor="t" anchorCtr="0" compatLnSpc="1">
            <a:prstTxWarp prst="textNoShape">
              <a:avLst/>
            </a:prstTxWarp>
            <a:normAutofit fontScale="92500"/>
          </a:bodyPr>
          <a:lstStyle/>
          <a:p>
            <a:pPr>
              <a:lnSpc>
                <a:spcPct val="90000"/>
              </a:lnSpc>
              <a:defRPr/>
            </a:pPr>
            <a:r>
              <a:rPr lang="es-ES" dirty="0"/>
              <a:t>La participación históricamente se ha basado en la asistencia a las conferencias de invierno y verano</a:t>
            </a:r>
            <a:endParaRPr lang="en-US" dirty="0">
              <a:latin typeface="Helvetica" pitchFamily="34" charset="0"/>
              <a:cs typeface="Helvetica" pitchFamily="34" charset="0"/>
            </a:endParaRPr>
          </a:p>
          <a:p>
            <a:pPr>
              <a:lnSpc>
                <a:spcPct val="90000"/>
              </a:lnSpc>
              <a:defRPr/>
            </a:pPr>
            <a:r>
              <a:rPr lang="es-ES" dirty="0">
                <a:latin typeface="Helvetica" pitchFamily="34" charset="0"/>
                <a:cs typeface="Helvetica" pitchFamily="34" charset="0"/>
              </a:rPr>
              <a:t>Los miembros del comité (Con Voto, Honorario, Honorario Provisional) reciben todas las actas y otros documentos distribuidos por el comité.</a:t>
            </a:r>
            <a:endParaRPr lang="en-US" dirty="0">
              <a:latin typeface="Helvetica" pitchFamily="34" charset="0"/>
              <a:cs typeface="Helvetica" pitchFamily="34" charset="0"/>
            </a:endParaRPr>
          </a:p>
          <a:p>
            <a:pPr>
              <a:lnSpc>
                <a:spcPct val="90000"/>
              </a:lnSpc>
              <a:defRPr/>
            </a:pPr>
            <a:r>
              <a:rPr lang="es-ES" dirty="0">
                <a:latin typeface="Helvetica" pitchFamily="34" charset="0"/>
                <a:cs typeface="Helvetica" pitchFamily="34" charset="0"/>
              </a:rPr>
              <a:t>La Participación Remota en las Reuniones (RPM) permite algunos comités incluir a los miembros y otros que no pueden estar presente físicamente</a:t>
            </a:r>
            <a:endParaRPr lang="en-US" dirty="0">
              <a:latin typeface="Helvetica" pitchFamily="34" charset="0"/>
              <a:cs typeface="Helvetica" pitchFamily="34" charset="0"/>
            </a:endParaRPr>
          </a:p>
          <a:p>
            <a:pPr lvl="1">
              <a:lnSpc>
                <a:spcPct val="90000"/>
              </a:lnSpc>
              <a:defRPr/>
            </a:pPr>
            <a:r>
              <a:rPr lang="es-ES" dirty="0">
                <a:latin typeface="Helvetica" pitchFamily="34" charset="0"/>
                <a:cs typeface="Helvetica" pitchFamily="34" charset="0"/>
              </a:rPr>
              <a:t>Ocurre en el momento de la reunión del comité</a:t>
            </a:r>
            <a:endParaRPr lang="en-US" dirty="0">
              <a:latin typeface="Helvetica" pitchFamily="34" charset="0"/>
              <a:cs typeface="Helvetica" pitchFamily="34" charset="0"/>
            </a:endParaRPr>
          </a:p>
          <a:p>
            <a:pPr lvl="1">
              <a:lnSpc>
                <a:spcPct val="90000"/>
              </a:lnSpc>
              <a:defRPr/>
            </a:pPr>
            <a:r>
              <a:rPr lang="es-ES" dirty="0">
                <a:latin typeface="Helvetica" pitchFamily="34" charset="0"/>
                <a:cs typeface="Helvetica" pitchFamily="34" charset="0"/>
              </a:rPr>
              <a:t>No todos los comités hacen esto - esta necesario que averiguar en cada caso e inscribirse</a:t>
            </a:r>
            <a:endParaRPr lang="en-US" dirty="0">
              <a:latin typeface="Helvetica" pitchFamily="34" charset="0"/>
              <a:cs typeface="Helvetica" pitchFamily="34" charset="0"/>
            </a:endParaRPr>
          </a:p>
          <a:p>
            <a:pPr lvl="1">
              <a:lnSpc>
                <a:spcPct val="90000"/>
              </a:lnSpc>
              <a:defRPr/>
            </a:pPr>
            <a:r>
              <a:rPr lang="es-ES" dirty="0" err="1">
                <a:latin typeface="Helvetica" pitchFamily="34" charset="0"/>
                <a:cs typeface="Helvetica" pitchFamily="34" charset="0"/>
              </a:rPr>
              <a:t>Webinar</a:t>
            </a:r>
            <a:r>
              <a:rPr lang="es-ES" dirty="0">
                <a:latin typeface="Helvetica" pitchFamily="34" charset="0"/>
                <a:cs typeface="Helvetica" pitchFamily="34" charset="0"/>
              </a:rPr>
              <a:t> (Seminario de Web)</a:t>
            </a:r>
            <a:endParaRPr lang="en-US" dirty="0">
              <a:latin typeface="Helvetica" pitchFamily="34" charset="0"/>
              <a:cs typeface="Helvetica" pitchFamily="34" charset="0"/>
            </a:endParaRPr>
          </a:p>
          <a:p>
            <a:pPr>
              <a:lnSpc>
                <a:spcPct val="90000"/>
              </a:lnSpc>
              <a:defRPr/>
            </a:pPr>
            <a:r>
              <a:rPr lang="en-US" dirty="0" err="1">
                <a:latin typeface="Helvetica" pitchFamily="34" charset="0"/>
                <a:cs typeface="Helvetica" pitchFamily="34" charset="0"/>
              </a:rPr>
              <a:t>Ofrecese</a:t>
            </a:r>
            <a:r>
              <a:rPr lang="en-US" dirty="0">
                <a:latin typeface="Helvetica" pitchFamily="34" charset="0"/>
                <a:cs typeface="Helvetica" pitchFamily="34" charset="0"/>
              </a:rPr>
              <a:t> </a:t>
            </a:r>
            <a:r>
              <a:rPr lang="en-US" dirty="0" err="1">
                <a:latin typeface="Helvetica" pitchFamily="34" charset="0"/>
                <a:cs typeface="Helvetica" pitchFamily="34" charset="0"/>
              </a:rPr>
              <a:t>como</a:t>
            </a:r>
            <a:r>
              <a:rPr lang="en-US" dirty="0">
                <a:latin typeface="Helvetica" pitchFamily="34" charset="0"/>
                <a:cs typeface="Helvetica" pitchFamily="34" charset="0"/>
              </a:rPr>
              <a:t> </a:t>
            </a:r>
            <a:r>
              <a:rPr lang="en-US" dirty="0" err="1">
                <a:latin typeface="Helvetica" pitchFamily="34" charset="0"/>
                <a:cs typeface="Helvetica" pitchFamily="34" charset="0"/>
              </a:rPr>
              <a:t>voluntario</a:t>
            </a:r>
            <a:endParaRPr lang="en-US" dirty="0">
              <a:latin typeface="Helvetica" pitchFamily="34" charset="0"/>
              <a:cs typeface="Helvetica" pitchFamily="34" charset="0"/>
            </a:endParaRPr>
          </a:p>
          <a:p>
            <a:pPr marL="457200" lvl="1" indent="0">
              <a:lnSpc>
                <a:spcPct val="90000"/>
              </a:lnSpc>
              <a:buNone/>
              <a:defRPr/>
            </a:pPr>
            <a:endParaRPr lang="en-US" dirty="0">
              <a:latin typeface="Helvetica" pitchFamily="34" charset="0"/>
              <a:cs typeface="Helvetica" pitchFamily="34" charset="0"/>
            </a:endParaRPr>
          </a:p>
        </p:txBody>
      </p:sp>
    </p:spTree>
    <p:extLst>
      <p:ext uri="{BB962C8B-B14F-4D97-AF65-F5344CB8AC3E}">
        <p14:creationId xmlns:p14="http://schemas.microsoft.com/office/powerpoint/2010/main" val="2649253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7171">
                                            <p:txEl>
                                              <p:pRg st="0" end="0"/>
                                            </p:txEl>
                                          </p:spTgt>
                                        </p:tgtEl>
                                        <p:attrNameLst>
                                          <p:attrName>style.visibility</p:attrName>
                                        </p:attrNameLst>
                                      </p:cBhvr>
                                      <p:to>
                                        <p:strVal val="visible"/>
                                      </p:to>
                                    </p:set>
                                    <p:animEffect transition="in" filter="slide(fromBottom)">
                                      <p:cBhvr>
                                        <p:cTn id="7" dur="500"/>
                                        <p:tgtEl>
                                          <p:spTgt spid="7171">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2" presetClass="entr" presetSubtype="4" fill="hold" grpId="0" nodeType="clickEffect">
                                  <p:stCondLst>
                                    <p:cond delay="0"/>
                                  </p:stCondLst>
                                  <p:childTnLst>
                                    <p:set>
                                      <p:cBhvr>
                                        <p:cTn id="11" dur="1" fill="hold">
                                          <p:stCondLst>
                                            <p:cond delay="0"/>
                                          </p:stCondLst>
                                        </p:cTn>
                                        <p:tgtEl>
                                          <p:spTgt spid="7171">
                                            <p:txEl>
                                              <p:pRg st="1" end="1"/>
                                            </p:txEl>
                                          </p:spTgt>
                                        </p:tgtEl>
                                        <p:attrNameLst>
                                          <p:attrName>style.visibility</p:attrName>
                                        </p:attrNameLst>
                                      </p:cBhvr>
                                      <p:to>
                                        <p:strVal val="visible"/>
                                      </p:to>
                                    </p:set>
                                    <p:animEffect transition="in" filter="slide(fromBottom)">
                                      <p:cBhvr>
                                        <p:cTn id="12" dur="500"/>
                                        <p:tgtEl>
                                          <p:spTgt spid="7171">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2" presetClass="entr" presetSubtype="4" fill="hold" grpId="0" nodeType="clickEffect">
                                  <p:stCondLst>
                                    <p:cond delay="0"/>
                                  </p:stCondLst>
                                  <p:childTnLst>
                                    <p:set>
                                      <p:cBhvr>
                                        <p:cTn id="16" dur="1" fill="hold">
                                          <p:stCondLst>
                                            <p:cond delay="0"/>
                                          </p:stCondLst>
                                        </p:cTn>
                                        <p:tgtEl>
                                          <p:spTgt spid="7171">
                                            <p:txEl>
                                              <p:pRg st="2" end="2"/>
                                            </p:txEl>
                                          </p:spTgt>
                                        </p:tgtEl>
                                        <p:attrNameLst>
                                          <p:attrName>style.visibility</p:attrName>
                                        </p:attrNameLst>
                                      </p:cBhvr>
                                      <p:to>
                                        <p:strVal val="visible"/>
                                      </p:to>
                                    </p:set>
                                    <p:animEffect transition="in" filter="slide(fromBottom)">
                                      <p:cBhvr>
                                        <p:cTn id="17" dur="500"/>
                                        <p:tgtEl>
                                          <p:spTgt spid="7171">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2" presetClass="entr" presetSubtype="4" fill="hold" grpId="0" nodeType="clickEffect">
                                  <p:stCondLst>
                                    <p:cond delay="0"/>
                                  </p:stCondLst>
                                  <p:childTnLst>
                                    <p:set>
                                      <p:cBhvr>
                                        <p:cTn id="21" dur="1" fill="hold">
                                          <p:stCondLst>
                                            <p:cond delay="0"/>
                                          </p:stCondLst>
                                        </p:cTn>
                                        <p:tgtEl>
                                          <p:spTgt spid="7171">
                                            <p:txEl>
                                              <p:pRg st="3" end="3"/>
                                            </p:txEl>
                                          </p:spTgt>
                                        </p:tgtEl>
                                        <p:attrNameLst>
                                          <p:attrName>style.visibility</p:attrName>
                                        </p:attrNameLst>
                                      </p:cBhvr>
                                      <p:to>
                                        <p:strVal val="visible"/>
                                      </p:to>
                                    </p:set>
                                    <p:animEffect transition="in" filter="slide(fromBottom)">
                                      <p:cBhvr>
                                        <p:cTn id="22" dur="500"/>
                                        <p:tgtEl>
                                          <p:spTgt spid="7171">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2" presetClass="entr" presetSubtype="4" fill="hold" grpId="0" nodeType="clickEffect">
                                  <p:stCondLst>
                                    <p:cond delay="0"/>
                                  </p:stCondLst>
                                  <p:childTnLst>
                                    <p:set>
                                      <p:cBhvr>
                                        <p:cTn id="26" dur="1" fill="hold">
                                          <p:stCondLst>
                                            <p:cond delay="0"/>
                                          </p:stCondLst>
                                        </p:cTn>
                                        <p:tgtEl>
                                          <p:spTgt spid="7171">
                                            <p:txEl>
                                              <p:pRg st="4" end="4"/>
                                            </p:txEl>
                                          </p:spTgt>
                                        </p:tgtEl>
                                        <p:attrNameLst>
                                          <p:attrName>style.visibility</p:attrName>
                                        </p:attrNameLst>
                                      </p:cBhvr>
                                      <p:to>
                                        <p:strVal val="visible"/>
                                      </p:to>
                                    </p:set>
                                    <p:animEffect transition="in" filter="slide(fromBottom)">
                                      <p:cBhvr>
                                        <p:cTn id="27" dur="500"/>
                                        <p:tgtEl>
                                          <p:spTgt spid="7171">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2" presetClass="entr" presetSubtype="4" fill="hold" grpId="0" nodeType="clickEffect">
                                  <p:stCondLst>
                                    <p:cond delay="0"/>
                                  </p:stCondLst>
                                  <p:childTnLst>
                                    <p:set>
                                      <p:cBhvr>
                                        <p:cTn id="31" dur="1" fill="hold">
                                          <p:stCondLst>
                                            <p:cond delay="0"/>
                                          </p:stCondLst>
                                        </p:cTn>
                                        <p:tgtEl>
                                          <p:spTgt spid="7171">
                                            <p:txEl>
                                              <p:pRg st="5" end="5"/>
                                            </p:txEl>
                                          </p:spTgt>
                                        </p:tgtEl>
                                        <p:attrNameLst>
                                          <p:attrName>style.visibility</p:attrName>
                                        </p:attrNameLst>
                                      </p:cBhvr>
                                      <p:to>
                                        <p:strVal val="visible"/>
                                      </p:to>
                                    </p:set>
                                    <p:animEffect transition="in" filter="slide(fromBottom)">
                                      <p:cBhvr>
                                        <p:cTn id="32" dur="500"/>
                                        <p:tgtEl>
                                          <p:spTgt spid="7171">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2" presetClass="entr" presetSubtype="4" fill="hold" grpId="0" nodeType="clickEffect">
                                  <p:stCondLst>
                                    <p:cond delay="0"/>
                                  </p:stCondLst>
                                  <p:childTnLst>
                                    <p:set>
                                      <p:cBhvr>
                                        <p:cTn id="36" dur="1" fill="hold">
                                          <p:stCondLst>
                                            <p:cond delay="0"/>
                                          </p:stCondLst>
                                        </p:cTn>
                                        <p:tgtEl>
                                          <p:spTgt spid="7171">
                                            <p:txEl>
                                              <p:pRg st="6" end="6"/>
                                            </p:txEl>
                                          </p:spTgt>
                                        </p:tgtEl>
                                        <p:attrNameLst>
                                          <p:attrName>style.visibility</p:attrName>
                                        </p:attrNameLst>
                                      </p:cBhvr>
                                      <p:to>
                                        <p:strVal val="visible"/>
                                      </p:to>
                                    </p:set>
                                    <p:animEffect transition="in" filter="slide(fromBottom)">
                                      <p:cBhvr>
                                        <p:cTn id="37" dur="500"/>
                                        <p:tgtEl>
                                          <p:spTgt spid="7171">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1" grpId="0" build="p" bldLvl="2" autoUpdateAnimBg="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7" name="Title 1"/>
          <p:cNvSpPr>
            <a:spLocks noGrp="1"/>
          </p:cNvSpPr>
          <p:nvPr>
            <p:ph type="title"/>
          </p:nvPr>
        </p:nvSpPr>
        <p:spPr/>
        <p:txBody>
          <a:bodyPr/>
          <a:lstStyle/>
          <a:p>
            <a:r>
              <a:rPr lang="es-ES" dirty="0"/>
              <a:t>Secciones del Comité Técnico</a:t>
            </a:r>
            <a:endParaRPr lang="en-US" dirty="0">
              <a:latin typeface="Helvetica" pitchFamily="34" charset="0"/>
              <a:cs typeface="Helvetica" pitchFamily="34" charset="0"/>
            </a:endParaRPr>
          </a:p>
        </p:txBody>
      </p:sp>
      <p:sp>
        <p:nvSpPr>
          <p:cNvPr id="3" name="Content Placeholder 2"/>
          <p:cNvSpPr>
            <a:spLocks noGrp="1"/>
          </p:cNvSpPr>
          <p:nvPr>
            <p:ph idx="1"/>
          </p:nvPr>
        </p:nvSpPr>
        <p:spPr>
          <a:xfrm>
            <a:off x="381000" y="1371600"/>
            <a:ext cx="8534400" cy="5334000"/>
          </a:xfrm>
        </p:spPr>
        <p:txBody>
          <a:bodyPr>
            <a:noAutofit/>
          </a:bodyPr>
          <a:lstStyle/>
          <a:p>
            <a:pPr>
              <a:lnSpc>
                <a:spcPct val="80000"/>
              </a:lnSpc>
              <a:defRPr/>
            </a:pPr>
            <a:r>
              <a:rPr lang="en-US" sz="2200" dirty="0">
                <a:latin typeface="Book Antiqua" pitchFamily="18" charset="0"/>
              </a:rPr>
              <a:t>SECCIÓN 1.0		FUNDAMENTOS Y GENERAL</a:t>
            </a:r>
          </a:p>
          <a:p>
            <a:pPr>
              <a:lnSpc>
                <a:spcPct val="80000"/>
              </a:lnSpc>
              <a:defRPr/>
            </a:pPr>
            <a:r>
              <a:rPr lang="en-US" sz="2200" dirty="0">
                <a:latin typeface="Book Antiqua" pitchFamily="18" charset="0"/>
              </a:rPr>
              <a:t>SECCIÓN 2.0		CALIDAD DEL MEDIO AMBIENTE</a:t>
            </a:r>
          </a:p>
          <a:p>
            <a:pPr>
              <a:lnSpc>
                <a:spcPct val="80000"/>
              </a:lnSpc>
              <a:defRPr/>
            </a:pPr>
            <a:r>
              <a:rPr lang="en-US" sz="2200" dirty="0">
                <a:latin typeface="Book Antiqua" pitchFamily="18" charset="0"/>
              </a:rPr>
              <a:t>SECCIÓN 3.0 		MATERIALES Y PROCESOS</a:t>
            </a:r>
          </a:p>
          <a:p>
            <a:pPr>
              <a:lnSpc>
                <a:spcPct val="80000"/>
              </a:lnSpc>
              <a:defRPr/>
            </a:pPr>
            <a:r>
              <a:rPr lang="en-US" sz="2200" dirty="0">
                <a:latin typeface="Book Antiqua" pitchFamily="18" charset="0"/>
              </a:rPr>
              <a:t>SECCIÓN 4.0		CÁLCULOS DE CALOR Y</a:t>
            </a:r>
            <a:br>
              <a:rPr lang="en-US" sz="2200" dirty="0">
                <a:latin typeface="Book Antiqua" pitchFamily="18" charset="0"/>
              </a:rPr>
            </a:br>
            <a:r>
              <a:rPr lang="en-US" sz="2200" dirty="0">
                <a:latin typeface="Book Antiqua" pitchFamily="18" charset="0"/>
              </a:rPr>
              <a:t>					 	REQUISITOS DE ENERGÍA</a:t>
            </a:r>
          </a:p>
          <a:p>
            <a:pPr>
              <a:lnSpc>
                <a:spcPct val="80000"/>
              </a:lnSpc>
              <a:defRPr/>
            </a:pPr>
            <a:r>
              <a:rPr lang="en-US" sz="2200" dirty="0">
                <a:latin typeface="Book Antiqua" pitchFamily="18" charset="0"/>
              </a:rPr>
              <a:t>SECCIÓN 5.0		</a:t>
            </a:r>
            <a:r>
              <a:rPr lang="es-ES" sz="2200" dirty="0">
                <a:latin typeface="Book Antiqua" pitchFamily="18" charset="0"/>
              </a:rPr>
              <a:t>VENTILACIÓN Y DISTRIBUCIÓN DE AIRE</a:t>
            </a:r>
            <a:endParaRPr lang="en-US" sz="2200" dirty="0">
              <a:latin typeface="Book Antiqua" pitchFamily="18" charset="0"/>
            </a:endParaRPr>
          </a:p>
          <a:p>
            <a:pPr>
              <a:lnSpc>
                <a:spcPct val="80000"/>
              </a:lnSpc>
              <a:defRPr/>
            </a:pPr>
            <a:r>
              <a:rPr lang="en-US" sz="2200" dirty="0">
                <a:latin typeface="Book Antiqua" pitchFamily="18" charset="0"/>
              </a:rPr>
              <a:t>SECCIÓN 6.0		EQUIPO DE CALEFACCIÓN,</a:t>
            </a:r>
            <a:br>
              <a:rPr lang="en-US" sz="2200" dirty="0">
                <a:latin typeface="Book Antiqua" pitchFamily="18" charset="0"/>
              </a:rPr>
            </a:br>
            <a:r>
              <a:rPr lang="en-US" sz="2200" dirty="0">
                <a:latin typeface="Book Antiqua" pitchFamily="18" charset="0"/>
              </a:rPr>
              <a:t>						SISTEMAS DE CALEFACCIÓN Y </a:t>
            </a:r>
            <a:br>
              <a:rPr lang="en-US" sz="2200" dirty="0">
                <a:latin typeface="Book Antiqua" pitchFamily="18" charset="0"/>
              </a:rPr>
            </a:br>
            <a:r>
              <a:rPr lang="en-US" sz="2200" dirty="0">
                <a:latin typeface="Book Antiqua" pitchFamily="18" charset="0"/>
              </a:rPr>
              <a:t>						ENFRIAMENTO, Y APLICACIONES</a:t>
            </a:r>
          </a:p>
          <a:p>
            <a:pPr>
              <a:lnSpc>
                <a:spcPct val="80000"/>
              </a:lnSpc>
              <a:defRPr/>
            </a:pPr>
            <a:r>
              <a:rPr lang="en-US" sz="2200" dirty="0">
                <a:latin typeface="Book Antiqua" pitchFamily="18" charset="0"/>
              </a:rPr>
              <a:t>SECCIÓN 7.0		RENDIMIENTO DEL EDIFICIO</a:t>
            </a:r>
          </a:p>
          <a:p>
            <a:pPr>
              <a:lnSpc>
                <a:spcPct val="80000"/>
              </a:lnSpc>
              <a:defRPr/>
            </a:pPr>
            <a:r>
              <a:rPr lang="en-US" sz="2200" dirty="0">
                <a:latin typeface="Book Antiqua" pitchFamily="18" charset="0"/>
              </a:rPr>
              <a:t>SECCIÓN 8.0		COMPONENTES DE LOS SISTEMAS DE 							CLIMATIZACIÓN Y REFRIGERACIÓN</a:t>
            </a:r>
          </a:p>
          <a:p>
            <a:pPr>
              <a:lnSpc>
                <a:spcPct val="80000"/>
              </a:lnSpc>
              <a:defRPr/>
            </a:pPr>
            <a:r>
              <a:rPr lang="en-US" sz="2200" dirty="0">
                <a:latin typeface="Book Antiqua" pitchFamily="18" charset="0"/>
              </a:rPr>
              <a:t>SECCIÓN 9.0		APLICACIONES DE EDIFICIOS</a:t>
            </a:r>
          </a:p>
          <a:p>
            <a:pPr>
              <a:lnSpc>
                <a:spcPct val="80000"/>
              </a:lnSpc>
              <a:defRPr/>
            </a:pPr>
            <a:r>
              <a:rPr lang="en-US" sz="2200" dirty="0">
                <a:latin typeface="Book Antiqua" pitchFamily="18" charset="0"/>
              </a:rPr>
              <a:t>SECCIÓN 10.0		SISTEMAS DE REFRIGERACIÓN</a:t>
            </a:r>
          </a:p>
          <a:p>
            <a:pPr>
              <a:lnSpc>
                <a:spcPct val="80000"/>
              </a:lnSpc>
              <a:defRPr/>
            </a:pPr>
            <a:r>
              <a:rPr lang="en-US" sz="2200" dirty="0">
                <a:latin typeface="Book Antiqua" pitchFamily="18" charset="0"/>
              </a:rPr>
              <a:t>SECCIÓN MTG	GRUPOS DE TAREA MULTIDISCIPLINAR</a:t>
            </a:r>
            <a:endParaRPr lang="en-US" sz="22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Title 17"/>
          <p:cNvSpPr>
            <a:spLocks noGrp="1"/>
          </p:cNvSpPr>
          <p:nvPr>
            <p:ph type="ctrTitle"/>
          </p:nvPr>
        </p:nvSpPr>
        <p:spPr>
          <a:xfrm>
            <a:off x="685800" y="152400"/>
            <a:ext cx="7772400" cy="1752600"/>
          </a:xfrm>
        </p:spPr>
        <p:txBody>
          <a:bodyPr rtlCol="0">
            <a:normAutofit/>
          </a:bodyPr>
          <a:lstStyle/>
          <a:p>
            <a:pPr eaLnBrk="1" fontAlgn="auto" hangingPunct="1">
              <a:spcAft>
                <a:spcPts val="0"/>
              </a:spcAft>
              <a:defRPr/>
            </a:pPr>
            <a:r>
              <a:rPr lang="es-ES" sz="5400" dirty="0"/>
              <a:t>ASHRAE Le Dará</a:t>
            </a:r>
            <a:br>
              <a:rPr lang="es-ES" sz="5400" dirty="0"/>
            </a:br>
            <a:r>
              <a:rPr lang="es-ES" sz="5400" dirty="0"/>
              <a:t>el Mundo</a:t>
            </a:r>
            <a:endParaRPr lang="en-US" sz="6000" b="1" cap="small" dirty="0">
              <a:effectLst>
                <a:outerShdw blurRad="38100" dist="38100" dir="2700000" algn="tl">
                  <a:srgbClr val="000000">
                    <a:alpha val="43137"/>
                  </a:srgbClr>
                </a:outerShdw>
              </a:effectLst>
              <a:ea typeface="+mj-ea"/>
            </a:endParaRPr>
          </a:p>
        </p:txBody>
      </p:sp>
      <p:sp>
        <p:nvSpPr>
          <p:cNvPr id="19" name="Subtitle 18"/>
          <p:cNvSpPr>
            <a:spLocks noGrp="1"/>
          </p:cNvSpPr>
          <p:nvPr>
            <p:ph type="subTitle" idx="1"/>
          </p:nvPr>
        </p:nvSpPr>
        <p:spPr>
          <a:xfrm rot="20915521">
            <a:off x="1406525" y="2271713"/>
            <a:ext cx="6400800" cy="990600"/>
          </a:xfrm>
        </p:spPr>
        <p:txBody>
          <a:bodyPr>
            <a:normAutofit/>
          </a:bodyPr>
          <a:lstStyle/>
          <a:p>
            <a:pPr eaLnBrk="1" fontAlgn="auto" hangingPunct="1">
              <a:spcAft>
                <a:spcPts val="0"/>
              </a:spcAft>
              <a:buFont typeface="Arial"/>
              <a:buNone/>
              <a:defRPr/>
            </a:pPr>
            <a:r>
              <a:rPr lang="en-US" sz="4400" b="1" dirty="0" err="1">
                <a:effectLst>
                  <a:outerShdw blurRad="38100" dist="38100" dir="2700000" algn="tl">
                    <a:srgbClr val="000000">
                      <a:alpha val="43137"/>
                    </a:srgbClr>
                  </a:outerShdw>
                </a:effectLst>
                <a:ea typeface="+mn-ea"/>
              </a:rPr>
              <a:t>Devuelva</a:t>
            </a:r>
            <a:r>
              <a:rPr lang="en-US" sz="4400" b="1" dirty="0">
                <a:effectLst>
                  <a:outerShdw blurRad="38100" dist="38100" dir="2700000" algn="tl">
                    <a:srgbClr val="000000">
                      <a:alpha val="43137"/>
                    </a:srgbClr>
                  </a:outerShdw>
                </a:effectLst>
                <a:ea typeface="+mn-ea"/>
              </a:rPr>
              <a:t> a ASHRAE</a:t>
            </a:r>
          </a:p>
        </p:txBody>
      </p:sp>
      <p:pic>
        <p:nvPicPr>
          <p:cNvPr id="59395" name="Picture 2" descr="C:\Users\tcatchings\AppData\Local\Microsoft\Windows\Temporary Internet Files\Content.IE5\Q6NQ2LCW\MC900442094[1].wmf"/>
          <p:cNvPicPr>
            <a:picLocks noChangeAspect="1" noChangeArrowheads="1"/>
          </p:cNvPicPr>
          <p:nvPr/>
        </p:nvPicPr>
        <p:blipFill>
          <a:blip r:embed="rId3"/>
          <a:srcRect/>
          <a:stretch>
            <a:fillRect/>
          </a:stretch>
        </p:blipFill>
        <p:spPr bwMode="auto">
          <a:xfrm>
            <a:off x="6607175" y="2746375"/>
            <a:ext cx="1851025" cy="1139825"/>
          </a:xfrm>
          <a:prstGeom prst="rect">
            <a:avLst/>
          </a:prstGeom>
          <a:noFill/>
          <a:ln w="9525">
            <a:noFill/>
            <a:miter lim="800000"/>
            <a:headEnd/>
            <a:tailEnd/>
          </a:ln>
        </p:spPr>
      </p:pic>
      <p:pic>
        <p:nvPicPr>
          <p:cNvPr id="1027" name="Picture 3" descr="C:\Users\tcatchings\AppData\Local\Microsoft\Windows\Temporary Internet Files\Content.IE5\Q1IXJJKL\MC900442092[1].wmf"/>
          <p:cNvPicPr>
            <a:picLocks noChangeAspect="1" noChangeArrowheads="1"/>
          </p:cNvPicPr>
          <p:nvPr/>
        </p:nvPicPr>
        <p:blipFill>
          <a:blip r:embed="rId4">
            <a:duotone>
              <a:schemeClr val="accent3">
                <a:shade val="45000"/>
                <a:satMod val="135000"/>
              </a:schemeClr>
              <a:prstClr val="white"/>
            </a:duotone>
          </a:blip>
          <a:srcRect/>
          <a:stretch>
            <a:fillRect/>
          </a:stretch>
        </p:blipFill>
        <p:spPr bwMode="auto">
          <a:xfrm>
            <a:off x="304800" y="4876800"/>
            <a:ext cx="1946275" cy="777875"/>
          </a:xfrm>
          <a:prstGeom prst="rect">
            <a:avLst/>
          </a:prstGeom>
          <a:noFill/>
        </p:spPr>
      </p:pic>
      <p:pic>
        <p:nvPicPr>
          <p:cNvPr id="59397" name="Picture 4" descr="C:\Users\tcatchings\AppData\Local\Microsoft\Windows\Temporary Internet Files\Content.IE5\Q6NQ2LCW\MC900441842[1].wmf"/>
          <p:cNvPicPr>
            <a:picLocks noChangeAspect="1" noChangeArrowheads="1"/>
          </p:cNvPicPr>
          <p:nvPr/>
        </p:nvPicPr>
        <p:blipFill>
          <a:blip r:embed="rId5"/>
          <a:srcRect/>
          <a:stretch>
            <a:fillRect/>
          </a:stretch>
        </p:blipFill>
        <p:spPr bwMode="auto">
          <a:xfrm>
            <a:off x="3657600" y="3276600"/>
            <a:ext cx="1704975" cy="1835150"/>
          </a:xfrm>
          <a:prstGeom prst="rect">
            <a:avLst/>
          </a:prstGeom>
          <a:noFill/>
          <a:ln w="9525">
            <a:noFill/>
            <a:miter lim="800000"/>
            <a:headEnd/>
            <a:tailEnd/>
          </a:ln>
        </p:spPr>
      </p:pic>
      <p:sp>
        <p:nvSpPr>
          <p:cNvPr id="15" name="Rectangle 14"/>
          <p:cNvSpPr/>
          <p:nvPr/>
        </p:nvSpPr>
        <p:spPr>
          <a:xfrm>
            <a:off x="6248400" y="3886200"/>
            <a:ext cx="2667000" cy="707886"/>
          </a:xfrm>
          <a:prstGeom prst="rect">
            <a:avLst/>
          </a:prstGeom>
          <a:noFill/>
        </p:spPr>
        <p:txBody>
          <a:bodyPr>
            <a:spAutoFit/>
            <a:scene3d>
              <a:camera prst="orthographicFront"/>
              <a:lightRig rig="brightRoom" dir="t"/>
            </a:scene3d>
            <a:sp3d contourW="6350" prstMaterial="plastic">
              <a:bevelT w="20320" h="20320" prst="angle"/>
              <a:contourClr>
                <a:schemeClr val="accent1">
                  <a:tint val="100000"/>
                  <a:shade val="100000"/>
                  <a:hueMod val="100000"/>
                  <a:satMod val="100000"/>
                </a:schemeClr>
              </a:contourClr>
            </a:sp3d>
          </a:bodyPr>
          <a:lstStyle/>
          <a:p>
            <a:pPr algn="ctr" fontAlgn="auto">
              <a:spcBef>
                <a:spcPts val="0"/>
              </a:spcBef>
              <a:spcAft>
                <a:spcPts val="0"/>
              </a:spcAft>
              <a:defRPr/>
            </a:pPr>
            <a:r>
              <a:rPr lang="en-US" sz="4000" b="1" cap="all" dirty="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latin typeface="+mn-lt"/>
                <a:cs typeface="+mn-cs"/>
              </a:rPr>
              <a:t>CONECTA</a:t>
            </a:r>
          </a:p>
        </p:txBody>
      </p:sp>
      <p:sp>
        <p:nvSpPr>
          <p:cNvPr id="16" name="Rectangle 15"/>
          <p:cNvSpPr/>
          <p:nvPr/>
        </p:nvSpPr>
        <p:spPr>
          <a:xfrm>
            <a:off x="3693304" y="5111750"/>
            <a:ext cx="1635897" cy="707886"/>
          </a:xfrm>
          <a:prstGeom prst="rect">
            <a:avLst/>
          </a:prstGeom>
          <a:noFill/>
        </p:spPr>
        <p:txBody>
          <a:bodyPr wrap="none">
            <a:spAutoFit/>
          </a:bodyPr>
          <a:lstStyle/>
          <a:p>
            <a:pPr algn="ctr" fontAlgn="auto">
              <a:spcBef>
                <a:spcPts val="0"/>
              </a:spcBef>
              <a:spcAft>
                <a:spcPts val="0"/>
              </a:spcAft>
              <a:defRPr/>
            </a:pPr>
            <a:r>
              <a:rPr lang="en-US" sz="4000" b="1" spc="200" dirty="0">
                <a:ln w="29210">
                  <a:solidFill>
                    <a:schemeClr val="accent3">
                      <a:tint val="10000"/>
                    </a:schemeClr>
                  </a:solidFill>
                </a:ln>
                <a:solidFill>
                  <a:schemeClr val="accent3">
                    <a:satMod val="200000"/>
                    <a:alpha val="50000"/>
                  </a:schemeClr>
                </a:solidFill>
                <a:effectLst>
                  <a:innerShdw blurRad="50800" dist="50800" dir="8100000">
                    <a:srgbClr val="7D7D7D">
                      <a:alpha val="73000"/>
                    </a:srgbClr>
                  </a:innerShdw>
                </a:effectLst>
                <a:latin typeface="+mn-lt"/>
                <a:cs typeface="+mn-cs"/>
              </a:rPr>
              <a:t>CRECE</a:t>
            </a:r>
          </a:p>
        </p:txBody>
      </p:sp>
      <p:sp>
        <p:nvSpPr>
          <p:cNvPr id="17" name="Rectangle 16"/>
          <p:cNvSpPr/>
          <p:nvPr/>
        </p:nvSpPr>
        <p:spPr>
          <a:xfrm>
            <a:off x="-14093" y="5638800"/>
            <a:ext cx="2582438" cy="707886"/>
          </a:xfrm>
          <a:prstGeom prst="rect">
            <a:avLst/>
          </a:prstGeom>
          <a:noFill/>
        </p:spPr>
        <p:txBody>
          <a:bodyPr wrap="none">
            <a:spAutoFit/>
            <a:scene3d>
              <a:camera prst="orthographicFront"/>
              <a:lightRig rig="flat" dir="t">
                <a:rot lat="0" lon="0" rev="18900000"/>
              </a:lightRig>
            </a:scene3d>
            <a:sp3d extrusionH="31750" contourW="6350" prstMaterial="powder">
              <a:bevelT w="19050" h="19050" prst="angle"/>
              <a:contourClr>
                <a:schemeClr val="accent3">
                  <a:tint val="100000"/>
                  <a:shade val="100000"/>
                  <a:satMod val="100000"/>
                  <a:hueMod val="100000"/>
                </a:schemeClr>
              </a:contourClr>
            </a:sp3d>
          </a:bodyPr>
          <a:lstStyle/>
          <a:p>
            <a:pPr algn="ctr" fontAlgn="auto">
              <a:spcBef>
                <a:spcPts val="0"/>
              </a:spcBef>
              <a:spcAft>
                <a:spcPts val="0"/>
              </a:spcAft>
              <a:defRPr/>
            </a:pPr>
            <a:r>
              <a:rPr lang="en-US" sz="4000" b="1" dirty="0">
                <a:ln/>
                <a:solidFill>
                  <a:schemeClr val="accent3"/>
                </a:solidFill>
                <a:latin typeface="+mn-lt"/>
                <a:cs typeface="+mn-cs"/>
              </a:rPr>
              <a:t>COMPARTE</a:t>
            </a:r>
          </a:p>
        </p:txBody>
      </p:sp>
      <p:sp>
        <p:nvSpPr>
          <p:cNvPr id="20" name="Rectangle 19"/>
          <p:cNvSpPr/>
          <p:nvPr/>
        </p:nvSpPr>
        <p:spPr>
          <a:xfrm>
            <a:off x="152400" y="304800"/>
            <a:ext cx="915122" cy="4244239"/>
          </a:xfrm>
          <a:prstGeom prst="rect">
            <a:avLst/>
          </a:prstGeom>
          <a:noFill/>
        </p:spPr>
        <p:txBody>
          <a:bodyPr vert="wordArtVert" wrap="none">
            <a:spAutoFit/>
          </a:bodyPr>
          <a:lstStyle/>
          <a:p>
            <a:pPr algn="ctr" fontAlgn="auto">
              <a:spcBef>
                <a:spcPts val="0"/>
              </a:spcBef>
              <a:spcAft>
                <a:spcPts val="0"/>
              </a:spcAft>
              <a:defRPr/>
            </a:pPr>
            <a:r>
              <a:rPr lang="en-US" sz="4000" b="1" spc="-300" dirty="0" err="1">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latin typeface="+mn-lt"/>
                <a:cs typeface="+mn-cs"/>
              </a:rPr>
              <a:t>Enseña</a:t>
            </a:r>
            <a:endParaRPr lang="en-US" sz="4000" b="1" spc="-300" dirty="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latin typeface="+mn-lt"/>
              <a:cs typeface="+mn-cs"/>
            </a:endParaRPr>
          </a:p>
        </p:txBody>
      </p:sp>
      <p:sp>
        <p:nvSpPr>
          <p:cNvPr id="21" name="Rectangle 20"/>
          <p:cNvSpPr/>
          <p:nvPr/>
        </p:nvSpPr>
        <p:spPr>
          <a:xfrm rot="19439025">
            <a:off x="6500591" y="5336803"/>
            <a:ext cx="2218877" cy="707886"/>
          </a:xfrm>
          <a:prstGeom prst="rect">
            <a:avLst/>
          </a:prstGeom>
          <a:noFill/>
        </p:spPr>
        <p:txBody>
          <a:bodyPr wrap="none">
            <a:spAutoFit/>
          </a:bodyPr>
          <a:lstStyle/>
          <a:p>
            <a:pPr algn="ctr" fontAlgn="auto">
              <a:spcBef>
                <a:spcPts val="0"/>
              </a:spcBef>
              <a:spcAft>
                <a:spcPts val="0"/>
              </a:spcAft>
              <a:defRPr/>
            </a:pPr>
            <a:r>
              <a:rPr lang="en-US" sz="4000" b="1" dirty="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outerShdw blurRad="41275" dist="12700" dir="12000000" algn="tl" rotWithShape="0">
                    <a:srgbClr val="000000">
                      <a:alpha val="40000"/>
                    </a:srgbClr>
                  </a:outerShdw>
                </a:effectLst>
                <a:latin typeface="+mn-lt"/>
                <a:cs typeface="+mn-cs"/>
              </a:rPr>
              <a:t>APRENDE</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idx="1"/>
          </p:nvPr>
        </p:nvSpPr>
        <p:spPr>
          <a:xfrm>
            <a:off x="530225" y="1216025"/>
            <a:ext cx="8229600" cy="639763"/>
          </a:xfrm>
        </p:spPr>
        <p:txBody>
          <a:bodyPr>
            <a:normAutofit fontScale="92500" lnSpcReduction="20000"/>
          </a:bodyPr>
          <a:lstStyle/>
          <a:p>
            <a:pPr eaLnBrk="1" hangingPunct="1">
              <a:defRPr/>
            </a:pPr>
            <a:r>
              <a:rPr lang="es-ES" cap="small" dirty="0">
                <a:effectLst>
                  <a:outerShdw blurRad="38100" dist="38100" dir="2700000" algn="tl">
                    <a:srgbClr val="000000">
                      <a:alpha val="43137"/>
                    </a:srgbClr>
                  </a:outerShdw>
                </a:effectLst>
              </a:rPr>
              <a:t>CONVIÉRTASE en un futuro líder en ASHRAE – escriba el siguiente capítulo en su carrera</a:t>
            </a:r>
            <a:endParaRPr lang="en-US" cap="small" dirty="0">
              <a:effectLst>
                <a:outerShdw blurRad="38100" dist="38100" dir="2700000" algn="tl">
                  <a:srgbClr val="000000">
                    <a:alpha val="43137"/>
                  </a:srgbClr>
                </a:outerShdw>
              </a:effectLst>
            </a:endParaRPr>
          </a:p>
        </p:txBody>
      </p:sp>
      <p:sp>
        <p:nvSpPr>
          <p:cNvPr id="6" name="Content Placeholder 5"/>
          <p:cNvSpPr>
            <a:spLocks noGrp="1"/>
          </p:cNvSpPr>
          <p:nvPr>
            <p:ph sz="half" idx="2"/>
          </p:nvPr>
        </p:nvSpPr>
        <p:spPr>
          <a:xfrm>
            <a:off x="457200" y="2819400"/>
            <a:ext cx="4040188" cy="2987675"/>
          </a:xfrm>
        </p:spPr>
        <p:txBody>
          <a:bodyPr wrap="square" numCol="1" anchor="t" anchorCtr="0" compatLnSpc="1">
            <a:prstTxWarp prst="textNoShape">
              <a:avLst/>
            </a:prstTxWarp>
            <a:normAutofit/>
          </a:bodyPr>
          <a:lstStyle/>
          <a:p>
            <a:pPr eaLnBrk="1" hangingPunct="1">
              <a:buNone/>
              <a:defRPr/>
            </a:pPr>
            <a:r>
              <a:rPr lang="en-US" b="1" dirty="0" err="1">
                <a:latin typeface="Helvetica" pitchFamily="34" charset="0"/>
                <a:cs typeface="Helvetica" pitchFamily="34" charset="0"/>
              </a:rPr>
              <a:t>Ud</a:t>
            </a:r>
            <a:r>
              <a:rPr lang="en-US" b="1" dirty="0">
                <a:latin typeface="Helvetica" pitchFamily="34" charset="0"/>
                <a:cs typeface="Helvetica" pitchFamily="34" charset="0"/>
              </a:rPr>
              <a:t>. </a:t>
            </a:r>
            <a:r>
              <a:rPr lang="en-US" b="1" dirty="0" err="1">
                <a:latin typeface="Helvetica" pitchFamily="34" charset="0"/>
                <a:cs typeface="Helvetica" pitchFamily="34" charset="0"/>
              </a:rPr>
              <a:t>es</a:t>
            </a:r>
            <a:r>
              <a:rPr lang="en-US" b="1" dirty="0">
                <a:latin typeface="Helvetica" pitchFamily="34" charset="0"/>
                <a:cs typeface="Helvetica" pitchFamily="34" charset="0"/>
              </a:rPr>
              <a:t> </a:t>
            </a:r>
            <a:r>
              <a:rPr lang="en-US" b="1" dirty="0" err="1">
                <a:latin typeface="Helvetica" pitchFamily="34" charset="0"/>
                <a:cs typeface="Helvetica" pitchFamily="34" charset="0"/>
              </a:rPr>
              <a:t>necesario</a:t>
            </a:r>
            <a:r>
              <a:rPr lang="en-US" b="1" dirty="0">
                <a:latin typeface="Helvetica" pitchFamily="34" charset="0"/>
                <a:cs typeface="Helvetica" pitchFamily="34" charset="0"/>
              </a:rPr>
              <a:t> para:</a:t>
            </a:r>
          </a:p>
          <a:p>
            <a:pPr eaLnBrk="1" hangingPunct="1">
              <a:buFont typeface="Wingdings" pitchFamily="2" charset="2"/>
              <a:buChar char="v"/>
              <a:defRPr/>
            </a:pPr>
            <a:r>
              <a:rPr lang="en-US" dirty="0">
                <a:latin typeface="Helvetica" pitchFamily="34" charset="0"/>
                <a:cs typeface="Helvetica" pitchFamily="34" charset="0"/>
              </a:rPr>
              <a:t>Ideas para </a:t>
            </a:r>
            <a:r>
              <a:rPr lang="en-US" dirty="0" err="1">
                <a:latin typeface="Helvetica" pitchFamily="34" charset="0"/>
                <a:cs typeface="Helvetica" pitchFamily="34" charset="0"/>
              </a:rPr>
              <a:t>Programas</a:t>
            </a:r>
            <a:endParaRPr lang="en-US" dirty="0">
              <a:latin typeface="Helvetica" pitchFamily="34" charset="0"/>
              <a:cs typeface="Helvetica" pitchFamily="34" charset="0"/>
            </a:endParaRPr>
          </a:p>
          <a:p>
            <a:pPr eaLnBrk="1" hangingPunct="1">
              <a:buFont typeface="Wingdings" pitchFamily="2" charset="2"/>
              <a:buChar char="v"/>
              <a:defRPr/>
            </a:pPr>
            <a:r>
              <a:rPr lang="en-US" dirty="0">
                <a:latin typeface="Helvetica" pitchFamily="34" charset="0"/>
                <a:cs typeface="Helvetica" pitchFamily="34" charset="0"/>
              </a:rPr>
              <a:t>Ideas para </a:t>
            </a:r>
            <a:r>
              <a:rPr lang="en-US" dirty="0" err="1">
                <a:latin typeface="Helvetica" pitchFamily="34" charset="0"/>
                <a:cs typeface="Helvetica" pitchFamily="34" charset="0"/>
              </a:rPr>
              <a:t>Investigación</a:t>
            </a:r>
            <a:endParaRPr lang="en-US" dirty="0">
              <a:latin typeface="Helvetica" pitchFamily="34" charset="0"/>
              <a:cs typeface="Helvetica" pitchFamily="34" charset="0"/>
            </a:endParaRPr>
          </a:p>
          <a:p>
            <a:pPr eaLnBrk="1" hangingPunct="1">
              <a:buFont typeface="Wingdings" pitchFamily="2" charset="2"/>
              <a:buChar char="v"/>
              <a:defRPr/>
            </a:pPr>
            <a:r>
              <a:rPr lang="en-US" dirty="0">
                <a:latin typeface="Helvetica" pitchFamily="34" charset="0"/>
                <a:cs typeface="Helvetica" pitchFamily="34" charset="0"/>
              </a:rPr>
              <a:t>Ideas para Handbook</a:t>
            </a:r>
          </a:p>
          <a:p>
            <a:pPr eaLnBrk="1" hangingPunct="1">
              <a:buFont typeface="Wingdings" pitchFamily="2" charset="2"/>
              <a:buChar char="v"/>
              <a:defRPr/>
            </a:pPr>
            <a:r>
              <a:rPr lang="en-US" dirty="0">
                <a:latin typeface="Helvetica" pitchFamily="34" charset="0"/>
                <a:cs typeface="Helvetica" pitchFamily="34" charset="0"/>
              </a:rPr>
              <a:t>Ideas para Standards</a:t>
            </a:r>
          </a:p>
          <a:p>
            <a:pPr eaLnBrk="1" hangingPunct="1">
              <a:buFont typeface="Wingdings" pitchFamily="2" charset="2"/>
              <a:buChar char="v"/>
              <a:defRPr/>
            </a:pPr>
            <a:r>
              <a:rPr lang="en-US" dirty="0" err="1">
                <a:latin typeface="Helvetica" pitchFamily="34" charset="0"/>
                <a:cs typeface="Helvetica" pitchFamily="34" charset="0"/>
              </a:rPr>
              <a:t>Mentoría</a:t>
            </a:r>
            <a:r>
              <a:rPr lang="en-US" dirty="0">
                <a:latin typeface="Helvetica" pitchFamily="34" charset="0"/>
                <a:cs typeface="Helvetica" pitchFamily="34" charset="0"/>
              </a:rPr>
              <a:t> de </a:t>
            </a:r>
            <a:r>
              <a:rPr lang="en-US" dirty="0" err="1">
                <a:latin typeface="Helvetica" pitchFamily="34" charset="0"/>
                <a:cs typeface="Helvetica" pitchFamily="34" charset="0"/>
              </a:rPr>
              <a:t>Estudiantes</a:t>
            </a:r>
            <a:endParaRPr lang="en-US" dirty="0">
              <a:latin typeface="Helvetica" pitchFamily="34" charset="0"/>
              <a:cs typeface="Helvetica" pitchFamily="34" charset="0"/>
            </a:endParaRPr>
          </a:p>
        </p:txBody>
      </p:sp>
      <p:sp>
        <p:nvSpPr>
          <p:cNvPr id="7" name="Text Placeholder 6"/>
          <p:cNvSpPr>
            <a:spLocks noGrp="1"/>
          </p:cNvSpPr>
          <p:nvPr>
            <p:ph type="body" sz="quarter" idx="3"/>
          </p:nvPr>
        </p:nvSpPr>
        <p:spPr>
          <a:xfrm>
            <a:off x="455613" y="5807075"/>
            <a:ext cx="8304212" cy="639763"/>
          </a:xfrm>
        </p:spPr>
        <p:txBody>
          <a:bodyPr/>
          <a:lstStyle/>
          <a:p>
            <a:pPr algn="ctr" eaLnBrk="1" hangingPunct="1">
              <a:defRPr/>
            </a:pPr>
            <a:r>
              <a:rPr lang="en-US" dirty="0" err="1">
                <a:effectLst>
                  <a:outerShdw blurRad="38100" dist="38100" dir="2700000" algn="tl">
                    <a:srgbClr val="000000">
                      <a:alpha val="43137"/>
                    </a:srgbClr>
                  </a:outerShdw>
                </a:effectLst>
              </a:rPr>
              <a:t>Encuentre</a:t>
            </a:r>
            <a:r>
              <a:rPr lang="en-US" dirty="0">
                <a:effectLst>
                  <a:outerShdw blurRad="38100" dist="38100" dir="2700000" algn="tl">
                    <a:srgbClr val="000000">
                      <a:alpha val="43137"/>
                    </a:srgbClr>
                  </a:outerShdw>
                </a:effectLst>
              </a:rPr>
              <a:t> </a:t>
            </a:r>
            <a:r>
              <a:rPr lang="en-US" dirty="0" err="1">
                <a:effectLst>
                  <a:outerShdw blurRad="38100" dist="38100" dir="2700000" algn="tl">
                    <a:srgbClr val="000000">
                      <a:alpha val="43137"/>
                    </a:srgbClr>
                  </a:outerShdw>
                </a:effectLst>
              </a:rPr>
              <a:t>su</a:t>
            </a:r>
            <a:r>
              <a:rPr lang="en-US" dirty="0">
                <a:effectLst>
                  <a:outerShdw blurRad="38100" dist="38100" dir="2700000" algn="tl">
                    <a:srgbClr val="000000">
                      <a:alpha val="43137"/>
                    </a:srgbClr>
                  </a:outerShdw>
                </a:effectLst>
              </a:rPr>
              <a:t> </a:t>
            </a:r>
            <a:r>
              <a:rPr lang="en-US" dirty="0" err="1">
                <a:effectLst>
                  <a:outerShdw blurRad="38100" dist="38100" dir="2700000" algn="tl">
                    <a:srgbClr val="000000">
                      <a:alpha val="43137"/>
                    </a:srgbClr>
                  </a:outerShdw>
                </a:effectLst>
              </a:rPr>
              <a:t>lugar</a:t>
            </a:r>
            <a:r>
              <a:rPr lang="en-US" dirty="0">
                <a:effectLst>
                  <a:outerShdw blurRad="38100" dist="38100" dir="2700000" algn="tl">
                    <a:srgbClr val="000000">
                      <a:alpha val="43137"/>
                    </a:srgbClr>
                  </a:outerShdw>
                </a:effectLst>
              </a:rPr>
              <a:t> ASHRAE!  </a:t>
            </a:r>
            <a:r>
              <a:rPr lang="en-US" dirty="0" err="1">
                <a:effectLst>
                  <a:outerShdw blurRad="38100" dist="38100" dir="2700000" algn="tl">
                    <a:srgbClr val="000000">
                      <a:alpha val="43137"/>
                    </a:srgbClr>
                  </a:outerShdw>
                </a:effectLst>
              </a:rPr>
              <a:t>Visite</a:t>
            </a:r>
            <a:r>
              <a:rPr lang="en-US" dirty="0">
                <a:effectLst>
                  <a:outerShdw blurRad="38100" dist="38100" dir="2700000" algn="tl">
                    <a:srgbClr val="000000">
                      <a:alpha val="43137"/>
                    </a:srgbClr>
                  </a:outerShdw>
                </a:effectLst>
              </a:rPr>
              <a:t> </a:t>
            </a:r>
            <a:r>
              <a:rPr lang="en-US" dirty="0"/>
              <a:t>www.ashrae.org </a:t>
            </a:r>
          </a:p>
        </p:txBody>
      </p:sp>
      <p:sp>
        <p:nvSpPr>
          <p:cNvPr id="9" name="Rectangle 8"/>
          <p:cNvSpPr/>
          <p:nvPr/>
        </p:nvSpPr>
        <p:spPr>
          <a:xfrm>
            <a:off x="455613" y="291902"/>
            <a:ext cx="7240587" cy="646331"/>
          </a:xfrm>
          <a:prstGeom prst="rect">
            <a:avLst/>
          </a:prstGeom>
          <a:noFill/>
        </p:spPr>
        <p:txBody>
          <a:bodyPr wrap="square">
            <a:spAutoFit/>
            <a:scene3d>
              <a:camera prst="orthographicFront"/>
              <a:lightRig rig="flat" dir="t">
                <a:rot lat="0" lon="0" rev="18900000"/>
              </a:lightRig>
            </a:scene3d>
            <a:sp3d extrusionH="31750" contourW="6350" prstMaterial="powder">
              <a:bevelT w="19050" h="19050" prst="angle"/>
              <a:contourClr>
                <a:schemeClr val="accent3">
                  <a:tint val="100000"/>
                  <a:shade val="100000"/>
                  <a:satMod val="100000"/>
                  <a:hueMod val="100000"/>
                </a:schemeClr>
              </a:contourClr>
            </a:sp3d>
          </a:bodyPr>
          <a:lstStyle/>
          <a:p>
            <a:pPr>
              <a:defRPr/>
            </a:pPr>
            <a:r>
              <a:rPr lang="en-US" sz="3600" b="1" dirty="0">
                <a:ln/>
                <a:solidFill>
                  <a:schemeClr val="accent3"/>
                </a:solidFill>
                <a:latin typeface="Helvetica" pitchFamily="34" charset="0"/>
                <a:cs typeface="Helvetica" pitchFamily="34" charset="0"/>
              </a:rPr>
              <a:t>OFRÉZCASE VOLUNTARIO!</a:t>
            </a:r>
            <a:endParaRPr lang="en-US" sz="3600" b="1" dirty="0">
              <a:ln/>
              <a:solidFill>
                <a:schemeClr val="accent3"/>
              </a:solidFill>
            </a:endParaRPr>
          </a:p>
        </p:txBody>
      </p:sp>
      <p:sp>
        <p:nvSpPr>
          <p:cNvPr id="61445" name="TextBox 10"/>
          <p:cNvSpPr txBox="1">
            <a:spLocks noChangeArrowheads="1"/>
          </p:cNvSpPr>
          <p:nvPr/>
        </p:nvSpPr>
        <p:spPr bwMode="auto">
          <a:xfrm>
            <a:off x="530225" y="1855788"/>
            <a:ext cx="8385175" cy="923330"/>
          </a:xfrm>
          <a:prstGeom prst="rect">
            <a:avLst/>
          </a:prstGeom>
          <a:noFill/>
          <a:ln w="9525">
            <a:noFill/>
            <a:miter lim="800000"/>
            <a:headEnd/>
            <a:tailEnd/>
          </a:ln>
        </p:spPr>
        <p:txBody>
          <a:bodyPr>
            <a:spAutoFit/>
          </a:bodyPr>
          <a:lstStyle/>
          <a:p>
            <a:r>
              <a:rPr lang="es-ES" b="1" dirty="0">
                <a:solidFill>
                  <a:schemeClr val="bg1">
                    <a:lumMod val="95000"/>
                  </a:schemeClr>
                </a:solidFill>
              </a:rPr>
              <a:t>Miembros de ASHRAE que participan en las actividades técnicas se convierten en líderes y traen información y recursos a sus empleos y capítulos.</a:t>
            </a:r>
            <a:endParaRPr lang="en-US" b="1" dirty="0">
              <a:solidFill>
                <a:schemeClr val="bg1">
                  <a:lumMod val="95000"/>
                </a:schemeClr>
              </a:solidFill>
            </a:endParaRPr>
          </a:p>
        </p:txBody>
      </p:sp>
      <p:pic>
        <p:nvPicPr>
          <p:cNvPr id="12" name="Content Placeholder 11" descr="photo for meeting slide.jpg"/>
          <p:cNvPicPr>
            <a:picLocks noGrp="1" noChangeAspect="1"/>
          </p:cNvPicPr>
          <p:nvPr>
            <p:ph sz="quarter" idx="4"/>
          </p:nvPr>
        </p:nvPicPr>
        <p:blipFill>
          <a:blip r:embed="rId3"/>
          <a:stretch>
            <a:fillRect/>
          </a:stretch>
        </p:blipFill>
        <p:spPr>
          <a:xfrm>
            <a:off x="4857750" y="2941638"/>
            <a:ext cx="3752850" cy="2743200"/>
          </a:xfrm>
          <a:ln w="38100" cap="sq">
            <a:solidFill>
              <a:schemeClr val="tx2">
                <a:lumMod val="75000"/>
              </a:schemeClr>
            </a:solidFill>
            <a:miter lim="800000"/>
          </a:ln>
          <a:effectLst>
            <a:outerShdw blurRad="50800" dist="38100" dir="2700000" algn="tl" rotWithShape="0">
              <a:srgbClr val="000000">
                <a:alpha val="43000"/>
              </a:srgbClr>
            </a:outerShdw>
          </a:effec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7409" name="Rectangle 2"/>
          <p:cNvSpPr>
            <a:spLocks noGrp="1" noChangeArrowheads="1"/>
          </p:cNvSpPr>
          <p:nvPr>
            <p:ph type="title"/>
          </p:nvPr>
        </p:nvSpPr>
        <p:spPr>
          <a:xfrm>
            <a:off x="381000" y="457200"/>
            <a:ext cx="8610600" cy="2133600"/>
          </a:xfrm>
        </p:spPr>
        <p:txBody>
          <a:bodyPr/>
          <a:lstStyle/>
          <a:p>
            <a:r>
              <a:rPr lang="es-ES" sz="3600" b="1" dirty="0">
                <a:latin typeface="Helvetica" pitchFamily="34" charset="0"/>
                <a:cs typeface="Helvetica" pitchFamily="34" charset="0"/>
              </a:rPr>
              <a:t>ASHRAE tiene cuatro tipos de</a:t>
            </a:r>
            <a:br>
              <a:rPr lang="es-ES" sz="3600" b="1" dirty="0">
                <a:latin typeface="Helvetica" pitchFamily="34" charset="0"/>
                <a:cs typeface="Helvetica" pitchFamily="34" charset="0"/>
              </a:rPr>
            </a:br>
            <a:r>
              <a:rPr lang="es-ES" sz="3600" b="1" dirty="0">
                <a:latin typeface="Helvetica" pitchFamily="34" charset="0"/>
                <a:cs typeface="Helvetica" pitchFamily="34" charset="0"/>
              </a:rPr>
              <a:t>comités enfocados</a:t>
            </a:r>
            <a:br>
              <a:rPr lang="es-ES" sz="3600" b="1" dirty="0">
                <a:latin typeface="Helvetica" pitchFamily="34" charset="0"/>
                <a:cs typeface="Helvetica" pitchFamily="34" charset="0"/>
              </a:rPr>
            </a:br>
            <a:r>
              <a:rPr lang="es-ES" sz="3600" b="1" dirty="0">
                <a:latin typeface="Helvetica" pitchFamily="34" charset="0"/>
                <a:cs typeface="Helvetica" pitchFamily="34" charset="0"/>
              </a:rPr>
              <a:t>en la información técnica.</a:t>
            </a:r>
            <a:endParaRPr lang="en-US" sz="4800" dirty="0">
              <a:latin typeface="Helvetica" pitchFamily="34" charset="0"/>
              <a:cs typeface="Helvetica" pitchFamily="34" charset="0"/>
            </a:endParaRPr>
          </a:p>
        </p:txBody>
      </p:sp>
      <p:sp>
        <p:nvSpPr>
          <p:cNvPr id="20483" name="Rectangle 3"/>
          <p:cNvSpPr>
            <a:spLocks noGrp="1" noChangeArrowheads="1"/>
          </p:cNvSpPr>
          <p:nvPr>
            <p:ph type="body" idx="1"/>
          </p:nvPr>
        </p:nvSpPr>
        <p:spPr>
          <a:xfrm>
            <a:off x="685800" y="2895600"/>
            <a:ext cx="7924800" cy="3505200"/>
          </a:xfrm>
        </p:spPr>
        <p:txBody>
          <a:bodyPr>
            <a:normAutofit fontScale="77500" lnSpcReduction="20000"/>
          </a:bodyPr>
          <a:lstStyle/>
          <a:p>
            <a:pPr>
              <a:spcBef>
                <a:spcPct val="45000"/>
              </a:spcBef>
              <a:defRPr/>
            </a:pPr>
            <a:r>
              <a:rPr lang="en-US" sz="3600" dirty="0" err="1"/>
              <a:t>Comités</a:t>
            </a:r>
            <a:r>
              <a:rPr lang="en-US" sz="3600" dirty="0"/>
              <a:t> </a:t>
            </a:r>
            <a:r>
              <a:rPr lang="en-US" sz="3600" dirty="0" err="1"/>
              <a:t>Técnicos</a:t>
            </a:r>
            <a:r>
              <a:rPr lang="en-US" sz="3600" dirty="0"/>
              <a:t> (TCs)</a:t>
            </a:r>
          </a:p>
          <a:p>
            <a:pPr>
              <a:spcBef>
                <a:spcPct val="45000"/>
              </a:spcBef>
              <a:defRPr/>
            </a:pPr>
            <a:r>
              <a:rPr lang="en-US" sz="3600" dirty="0" err="1"/>
              <a:t>Grupos</a:t>
            </a:r>
            <a:r>
              <a:rPr lang="en-US" sz="3600" dirty="0"/>
              <a:t> de </a:t>
            </a:r>
            <a:r>
              <a:rPr lang="en-US" sz="3600" dirty="0" err="1"/>
              <a:t>Tareas</a:t>
            </a:r>
            <a:r>
              <a:rPr lang="en-US" sz="3600" dirty="0"/>
              <a:t> (TGs)</a:t>
            </a:r>
          </a:p>
          <a:p>
            <a:pPr>
              <a:spcBef>
                <a:spcPct val="45000"/>
              </a:spcBef>
              <a:defRPr/>
            </a:pPr>
            <a:r>
              <a:rPr lang="en-US" sz="3600" dirty="0" err="1"/>
              <a:t>Groupos</a:t>
            </a:r>
            <a:r>
              <a:rPr lang="en-US" sz="3600" dirty="0"/>
              <a:t> de </a:t>
            </a:r>
            <a:r>
              <a:rPr lang="en-US" sz="3600" dirty="0" err="1"/>
              <a:t>Recursos</a:t>
            </a:r>
            <a:r>
              <a:rPr lang="en-US" sz="3600" dirty="0"/>
              <a:t> </a:t>
            </a:r>
            <a:r>
              <a:rPr lang="en-US" sz="3600" dirty="0" err="1"/>
              <a:t>Técnicos</a:t>
            </a:r>
            <a:r>
              <a:rPr lang="en-US" sz="3600" dirty="0"/>
              <a:t> (TRGs)</a:t>
            </a:r>
          </a:p>
          <a:p>
            <a:pPr>
              <a:spcBef>
                <a:spcPct val="45000"/>
              </a:spcBef>
              <a:defRPr/>
            </a:pPr>
            <a:r>
              <a:rPr lang="en-US" sz="3600" dirty="0" err="1"/>
              <a:t>Grupos</a:t>
            </a:r>
            <a:r>
              <a:rPr lang="en-US" sz="3600" dirty="0"/>
              <a:t> de </a:t>
            </a:r>
            <a:r>
              <a:rPr lang="en-US" sz="3600" dirty="0" err="1"/>
              <a:t>Tareas</a:t>
            </a:r>
            <a:r>
              <a:rPr lang="en-US" sz="3600" dirty="0"/>
              <a:t> </a:t>
            </a:r>
            <a:r>
              <a:rPr lang="en-US" sz="3600" dirty="0" err="1"/>
              <a:t>Multidisciplinarias</a:t>
            </a:r>
            <a:r>
              <a:rPr lang="en-US" sz="3600" dirty="0"/>
              <a:t> (MTGs)</a:t>
            </a:r>
          </a:p>
          <a:p>
            <a:pPr lvl="1">
              <a:spcBef>
                <a:spcPct val="45000"/>
              </a:spcBef>
              <a:defRPr/>
            </a:pPr>
            <a:r>
              <a:rPr lang="es-ES" sz="3200" dirty="0">
                <a:latin typeface="Helvetica" pitchFamily="2" charset="0"/>
                <a:cs typeface="Helvetica" pitchFamily="2" charset="0"/>
              </a:rPr>
              <a:t>Grupo de voluntarios que ofrece su servicio a ASHRAE, con experiencia en un campo o tema específico</a:t>
            </a:r>
            <a:r>
              <a:rPr lang="en-US" sz="3200" dirty="0">
                <a:latin typeface="Helvetica" pitchFamily="2" charset="0"/>
                <a:cs typeface="Helvetica" pitchFamily="2" charset="0"/>
              </a:rPr>
              <a:t>.</a:t>
            </a:r>
          </a:p>
          <a:p>
            <a:pPr>
              <a:spcBef>
                <a:spcPct val="45000"/>
              </a:spcBef>
              <a:defRPr/>
            </a:pPr>
            <a:endParaRPr lang="en-US" sz="36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2048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2048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2048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2048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2048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483" grpId="0" uiExpand="1" build="p" autoUpdateAnimBg="0"/>
    </p:bld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3553" name="Rectangle 2"/>
          <p:cNvSpPr>
            <a:spLocks noGrp="1" noChangeArrowheads="1"/>
          </p:cNvSpPr>
          <p:nvPr>
            <p:ph type="title"/>
          </p:nvPr>
        </p:nvSpPr>
        <p:spPr>
          <a:xfrm>
            <a:off x="533400" y="457200"/>
            <a:ext cx="7772400" cy="762000"/>
          </a:xfrm>
        </p:spPr>
        <p:txBody>
          <a:bodyPr lIns="92075" tIns="46038" rIns="92075" bIns="46038" anchor="b"/>
          <a:lstStyle/>
          <a:p>
            <a:r>
              <a:rPr lang="en-US" sz="3600" b="1" dirty="0" err="1">
                <a:latin typeface="Helvetica" pitchFamily="34" charset="0"/>
                <a:cs typeface="Helvetica" pitchFamily="34" charset="0"/>
              </a:rPr>
              <a:t>Miembros</a:t>
            </a:r>
            <a:r>
              <a:rPr lang="en-US" sz="3600" b="1" dirty="0">
                <a:latin typeface="Helvetica" pitchFamily="34" charset="0"/>
                <a:cs typeface="Helvetica" pitchFamily="34" charset="0"/>
              </a:rPr>
              <a:t> del TC, TG, o TRG</a:t>
            </a:r>
          </a:p>
        </p:txBody>
      </p:sp>
      <p:sp>
        <p:nvSpPr>
          <p:cNvPr id="7171" name="Rectangle 3"/>
          <p:cNvSpPr>
            <a:spLocks noGrp="1" noChangeArrowheads="1"/>
          </p:cNvSpPr>
          <p:nvPr>
            <p:ph type="body" idx="1"/>
          </p:nvPr>
        </p:nvSpPr>
        <p:spPr>
          <a:xfrm>
            <a:off x="609600" y="2209800"/>
            <a:ext cx="8153400" cy="4267200"/>
          </a:xfrm>
        </p:spPr>
        <p:txBody>
          <a:bodyPr wrap="square" lIns="92075" tIns="46038" rIns="92075" bIns="46038" numCol="1" anchor="t" anchorCtr="0" compatLnSpc="1">
            <a:prstTxWarp prst="textNoShape">
              <a:avLst/>
            </a:prstTxWarp>
            <a:normAutofit/>
          </a:bodyPr>
          <a:lstStyle/>
          <a:p>
            <a:pPr>
              <a:lnSpc>
                <a:spcPct val="90000"/>
              </a:lnSpc>
              <a:defRPr/>
            </a:pPr>
            <a:r>
              <a:rPr lang="en-US" dirty="0" err="1">
                <a:latin typeface="Helvetica" pitchFamily="34" charset="0"/>
                <a:cs typeface="Helvetica" pitchFamily="34" charset="0"/>
              </a:rPr>
              <a:t>Tres</a:t>
            </a:r>
            <a:r>
              <a:rPr lang="en-US" dirty="0">
                <a:latin typeface="Helvetica" pitchFamily="34" charset="0"/>
                <a:cs typeface="Helvetica" pitchFamily="34" charset="0"/>
              </a:rPr>
              <a:t> </a:t>
            </a:r>
            <a:r>
              <a:rPr lang="en-US" dirty="0" err="1">
                <a:latin typeface="Helvetica" pitchFamily="34" charset="0"/>
                <a:cs typeface="Helvetica" pitchFamily="34" charset="0"/>
              </a:rPr>
              <a:t>tipos</a:t>
            </a:r>
            <a:r>
              <a:rPr lang="en-US" dirty="0">
                <a:latin typeface="Helvetica" pitchFamily="34" charset="0"/>
                <a:cs typeface="Helvetica" pitchFamily="34" charset="0"/>
              </a:rPr>
              <a:t> de </a:t>
            </a:r>
            <a:r>
              <a:rPr lang="es-ES" dirty="0"/>
              <a:t>afiliación</a:t>
            </a:r>
            <a:endParaRPr lang="en-US" dirty="0">
              <a:latin typeface="Helvetica" pitchFamily="34" charset="0"/>
              <a:cs typeface="Helvetica" pitchFamily="34" charset="0"/>
            </a:endParaRPr>
          </a:p>
          <a:p>
            <a:pPr lvl="1">
              <a:lnSpc>
                <a:spcPct val="90000"/>
              </a:lnSpc>
              <a:defRPr/>
            </a:pPr>
            <a:r>
              <a:rPr lang="en-US" dirty="0">
                <a:latin typeface="Helvetica" pitchFamily="34" charset="0"/>
                <a:cs typeface="Helvetica" pitchFamily="34" charset="0"/>
              </a:rPr>
              <a:t>Con </a:t>
            </a:r>
            <a:r>
              <a:rPr lang="en-US" dirty="0" err="1">
                <a:latin typeface="Helvetica" pitchFamily="34" charset="0"/>
                <a:cs typeface="Helvetica" pitchFamily="34" charset="0"/>
              </a:rPr>
              <a:t>Voto</a:t>
            </a:r>
            <a:endParaRPr lang="en-US" dirty="0">
              <a:latin typeface="Helvetica" pitchFamily="34" charset="0"/>
              <a:cs typeface="Helvetica" pitchFamily="34" charset="0"/>
            </a:endParaRPr>
          </a:p>
          <a:p>
            <a:pPr lvl="1">
              <a:lnSpc>
                <a:spcPct val="90000"/>
              </a:lnSpc>
              <a:defRPr/>
            </a:pPr>
            <a:r>
              <a:rPr lang="es-ES" dirty="0"/>
              <a:t>Honorario</a:t>
            </a:r>
            <a:r>
              <a:rPr lang="en-US" dirty="0">
                <a:latin typeface="Helvetica" pitchFamily="34" charset="0"/>
                <a:cs typeface="Helvetica" pitchFamily="34" charset="0"/>
              </a:rPr>
              <a:t> (sin </a:t>
            </a:r>
            <a:r>
              <a:rPr lang="en-US" dirty="0" err="1">
                <a:latin typeface="Helvetica" pitchFamily="34" charset="0"/>
                <a:cs typeface="Helvetica" pitchFamily="34" charset="0"/>
              </a:rPr>
              <a:t>voto</a:t>
            </a:r>
            <a:r>
              <a:rPr lang="en-US" dirty="0">
                <a:latin typeface="Helvetica" pitchFamily="34" charset="0"/>
                <a:cs typeface="Helvetica" pitchFamily="34" charset="0"/>
              </a:rPr>
              <a:t>)</a:t>
            </a:r>
          </a:p>
          <a:p>
            <a:pPr lvl="1">
              <a:lnSpc>
                <a:spcPct val="90000"/>
              </a:lnSpc>
              <a:defRPr/>
            </a:pPr>
            <a:r>
              <a:rPr lang="es-ES" dirty="0"/>
              <a:t>Honorario Provisional</a:t>
            </a:r>
            <a:r>
              <a:rPr lang="en-US" dirty="0">
                <a:latin typeface="Helvetica" pitchFamily="34" charset="0"/>
                <a:cs typeface="Helvetica" pitchFamily="34" charset="0"/>
              </a:rPr>
              <a:t> (sin </a:t>
            </a:r>
            <a:r>
              <a:rPr lang="en-US" dirty="0" err="1">
                <a:latin typeface="Helvetica" pitchFamily="34" charset="0"/>
                <a:cs typeface="Helvetica" pitchFamily="34" charset="0"/>
              </a:rPr>
              <a:t>voto</a:t>
            </a:r>
            <a:r>
              <a:rPr lang="en-US" dirty="0">
                <a:latin typeface="Helvetica" pitchFamily="34" charset="0"/>
                <a:cs typeface="Helvetica" pitchFamily="34" charset="0"/>
              </a:rPr>
              <a:t>)</a:t>
            </a:r>
          </a:p>
        </p:txBody>
      </p:sp>
      <p:sp>
        <p:nvSpPr>
          <p:cNvPr id="7172" name="WordArt 4"/>
          <p:cNvSpPr>
            <a:spLocks noChangeArrowheads="1" noChangeShapeType="1" noTextEdit="1"/>
          </p:cNvSpPr>
          <p:nvPr/>
        </p:nvSpPr>
        <p:spPr bwMode="auto">
          <a:xfrm>
            <a:off x="6248400" y="1371600"/>
            <a:ext cx="2743200" cy="762000"/>
          </a:xfrm>
          <a:prstGeom prst="rect">
            <a:avLst/>
          </a:prstGeom>
        </p:spPr>
        <p:txBody>
          <a:bodyPr wrap="none" fromWordArt="1">
            <a:prstTxWarp prst="textCascadeUp">
              <a:avLst>
                <a:gd name="adj" fmla="val 44444"/>
              </a:avLst>
            </a:prstTxWarp>
            <a:scene3d>
              <a:camera prst="legacyPerspectiveFront">
                <a:rot lat="20519989" lon="1080000" rev="0"/>
              </a:camera>
              <a:lightRig rig="legacyHarsh2" dir="b"/>
            </a:scene3d>
            <a:sp3d extrusionH="430200" prstMaterial="legacyMatte">
              <a:extrusionClr>
                <a:srgbClr val="FF6600"/>
              </a:extrusionClr>
            </a:sp3d>
          </a:bodyPr>
          <a:lstStyle/>
          <a:p>
            <a:pPr algn="ctr"/>
            <a:r>
              <a:rPr lang="en-US" sz="3600" kern="10" dirty="0" err="1">
                <a:ln w="9525">
                  <a:round/>
                  <a:headEnd/>
                  <a:tailEnd/>
                </a:ln>
                <a:gradFill rotWithShape="1">
                  <a:gsLst>
                    <a:gs pos="0">
                      <a:srgbClr val="FFE701"/>
                    </a:gs>
                    <a:gs pos="100000">
                      <a:srgbClr val="FE3E02"/>
                    </a:gs>
                  </a:gsLst>
                  <a:lin ang="5400000" scaled="1"/>
                </a:gradFill>
                <a:latin typeface="Impact"/>
              </a:rPr>
              <a:t>voluntarios</a:t>
            </a:r>
            <a:endParaRPr lang="en-US" sz="3600" kern="10" dirty="0">
              <a:ln w="9525">
                <a:round/>
                <a:headEnd/>
                <a:tailEnd/>
              </a:ln>
              <a:gradFill rotWithShape="1">
                <a:gsLst>
                  <a:gs pos="0">
                    <a:srgbClr val="FFE701"/>
                  </a:gs>
                  <a:gs pos="100000">
                    <a:srgbClr val="FE3E02"/>
                  </a:gs>
                </a:gsLst>
                <a:lin ang="5400000" scaled="1"/>
              </a:gradFill>
              <a:latin typeface="Impact"/>
            </a:endParaRPr>
          </a:p>
        </p:txBody>
      </p:sp>
      <p:sp>
        <p:nvSpPr>
          <p:cNvPr id="7173" name="Rectangle 5"/>
          <p:cNvSpPr>
            <a:spLocks noChangeArrowheads="1"/>
          </p:cNvSpPr>
          <p:nvPr/>
        </p:nvSpPr>
        <p:spPr bwMode="auto">
          <a:xfrm>
            <a:off x="838200" y="1525588"/>
            <a:ext cx="5613460" cy="646331"/>
          </a:xfrm>
          <a:prstGeom prst="rect">
            <a:avLst/>
          </a:prstGeom>
          <a:noFill/>
          <a:ln w="12700" cap="sq">
            <a:noFill/>
            <a:miter lim="800000"/>
            <a:headEnd type="none" w="sm" len="sm"/>
            <a:tailEnd type="none" w="sm" len="sm"/>
          </a:ln>
        </p:spPr>
        <p:txBody>
          <a:bodyPr wrap="none">
            <a:spAutoFit/>
          </a:bodyPr>
          <a:lstStyle/>
          <a:p>
            <a:r>
              <a:rPr lang="en-US" sz="3600" b="1" dirty="0" err="1">
                <a:solidFill>
                  <a:schemeClr val="bg1"/>
                </a:solidFill>
              </a:rPr>
              <a:t>Todos</a:t>
            </a:r>
            <a:r>
              <a:rPr lang="en-US" sz="3600" b="1" dirty="0">
                <a:solidFill>
                  <a:schemeClr val="bg1"/>
                </a:solidFill>
              </a:rPr>
              <a:t> </a:t>
            </a:r>
            <a:r>
              <a:rPr lang="en-US" sz="3600" b="1" dirty="0" err="1">
                <a:solidFill>
                  <a:schemeClr val="bg1"/>
                </a:solidFill>
              </a:rPr>
              <a:t>los</a:t>
            </a:r>
            <a:r>
              <a:rPr lang="en-US" sz="3600" b="1" dirty="0">
                <a:solidFill>
                  <a:schemeClr val="bg1"/>
                </a:solidFill>
              </a:rPr>
              <a:t> </a:t>
            </a:r>
            <a:r>
              <a:rPr lang="en-US" sz="3600" b="1" dirty="0" err="1">
                <a:solidFill>
                  <a:schemeClr val="bg1"/>
                </a:solidFill>
              </a:rPr>
              <a:t>miembros</a:t>
            </a:r>
            <a:r>
              <a:rPr lang="en-US" sz="3600" b="1" dirty="0">
                <a:solidFill>
                  <a:schemeClr val="bg1"/>
                </a:solidFill>
              </a:rPr>
              <a:t> son</a:t>
            </a:r>
          </a:p>
        </p:txBody>
      </p:sp>
    </p:spTree>
    <p:extLst>
      <p:ext uri="{BB962C8B-B14F-4D97-AF65-F5344CB8AC3E}">
        <p14:creationId xmlns:p14="http://schemas.microsoft.com/office/powerpoint/2010/main" val="25552587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499"/>
                                          </p:stCondLst>
                                        </p:cTn>
                                        <p:tgtEl>
                                          <p:spTgt spid="7173"/>
                                        </p:tgtEl>
                                        <p:attrNameLst>
                                          <p:attrName>style.visibility</p:attrName>
                                        </p:attrNameLst>
                                      </p:cBhvr>
                                      <p:to>
                                        <p:strVal val="visible"/>
                                      </p:to>
                                    </p:set>
                                  </p:childTnLst>
                                </p:cTn>
                              </p:par>
                            </p:childTnLst>
                          </p:cTn>
                        </p:par>
                        <p:par>
                          <p:cTn id="7" fill="hold">
                            <p:stCondLst>
                              <p:cond delay="500"/>
                            </p:stCondLst>
                            <p:childTnLst>
                              <p:par>
                                <p:cTn id="8" presetID="22" presetClass="entr" presetSubtype="8" fill="hold" grpId="0" nodeType="afterEffect">
                                  <p:stCondLst>
                                    <p:cond delay="500"/>
                                  </p:stCondLst>
                                  <p:childTnLst>
                                    <p:set>
                                      <p:cBhvr>
                                        <p:cTn id="9" dur="1" fill="hold">
                                          <p:stCondLst>
                                            <p:cond delay="0"/>
                                          </p:stCondLst>
                                        </p:cTn>
                                        <p:tgtEl>
                                          <p:spTgt spid="7172"/>
                                        </p:tgtEl>
                                        <p:attrNameLst>
                                          <p:attrName>style.visibility</p:attrName>
                                        </p:attrNameLst>
                                      </p:cBhvr>
                                      <p:to>
                                        <p:strVal val="visible"/>
                                      </p:to>
                                    </p:set>
                                    <p:animEffect transition="in" filter="wipe(left)">
                                      <p:cBhvr>
                                        <p:cTn id="10" dur="500"/>
                                        <p:tgtEl>
                                          <p:spTgt spid="7172"/>
                                        </p:tgtEl>
                                      </p:cBhvr>
                                    </p:animEffect>
                                  </p:childTnLst>
                                </p:cTn>
                              </p:par>
                            </p:childTnLst>
                          </p:cTn>
                        </p:par>
                      </p:childTnLst>
                    </p:cTn>
                  </p:par>
                  <p:par>
                    <p:cTn id="11" fill="hold">
                      <p:stCondLst>
                        <p:cond delay="indefinite"/>
                      </p:stCondLst>
                      <p:childTnLst>
                        <p:par>
                          <p:cTn id="12" fill="hold">
                            <p:stCondLst>
                              <p:cond delay="0"/>
                            </p:stCondLst>
                            <p:childTnLst>
                              <p:par>
                                <p:cTn id="13" presetID="12" presetClass="entr" presetSubtype="4" fill="hold" grpId="0" nodeType="clickEffect">
                                  <p:stCondLst>
                                    <p:cond delay="0"/>
                                  </p:stCondLst>
                                  <p:childTnLst>
                                    <p:set>
                                      <p:cBhvr>
                                        <p:cTn id="14" dur="1" fill="hold">
                                          <p:stCondLst>
                                            <p:cond delay="0"/>
                                          </p:stCondLst>
                                        </p:cTn>
                                        <p:tgtEl>
                                          <p:spTgt spid="7171">
                                            <p:txEl>
                                              <p:pRg st="0" end="0"/>
                                            </p:txEl>
                                          </p:spTgt>
                                        </p:tgtEl>
                                        <p:attrNameLst>
                                          <p:attrName>style.visibility</p:attrName>
                                        </p:attrNameLst>
                                      </p:cBhvr>
                                      <p:to>
                                        <p:strVal val="visible"/>
                                      </p:to>
                                    </p:set>
                                    <p:animEffect transition="in" filter="slide(fromBottom)">
                                      <p:cBhvr>
                                        <p:cTn id="15" dur="500"/>
                                        <p:tgtEl>
                                          <p:spTgt spid="7171">
                                            <p:txEl>
                                              <p:pRg st="0" end="0"/>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2" presetClass="entr" presetSubtype="4" fill="hold" grpId="0" nodeType="clickEffect">
                                  <p:stCondLst>
                                    <p:cond delay="0"/>
                                  </p:stCondLst>
                                  <p:childTnLst>
                                    <p:set>
                                      <p:cBhvr>
                                        <p:cTn id="19" dur="1" fill="hold">
                                          <p:stCondLst>
                                            <p:cond delay="0"/>
                                          </p:stCondLst>
                                        </p:cTn>
                                        <p:tgtEl>
                                          <p:spTgt spid="7171">
                                            <p:txEl>
                                              <p:pRg st="1" end="1"/>
                                            </p:txEl>
                                          </p:spTgt>
                                        </p:tgtEl>
                                        <p:attrNameLst>
                                          <p:attrName>style.visibility</p:attrName>
                                        </p:attrNameLst>
                                      </p:cBhvr>
                                      <p:to>
                                        <p:strVal val="visible"/>
                                      </p:to>
                                    </p:set>
                                    <p:animEffect transition="in" filter="slide(fromBottom)">
                                      <p:cBhvr>
                                        <p:cTn id="20" dur="500"/>
                                        <p:tgtEl>
                                          <p:spTgt spid="7171">
                                            <p:txEl>
                                              <p:pRg st="1" end="1"/>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2" presetClass="entr" presetSubtype="4" fill="hold" grpId="0" nodeType="clickEffect">
                                  <p:stCondLst>
                                    <p:cond delay="0"/>
                                  </p:stCondLst>
                                  <p:childTnLst>
                                    <p:set>
                                      <p:cBhvr>
                                        <p:cTn id="24" dur="1" fill="hold">
                                          <p:stCondLst>
                                            <p:cond delay="0"/>
                                          </p:stCondLst>
                                        </p:cTn>
                                        <p:tgtEl>
                                          <p:spTgt spid="7171">
                                            <p:txEl>
                                              <p:pRg st="2" end="2"/>
                                            </p:txEl>
                                          </p:spTgt>
                                        </p:tgtEl>
                                        <p:attrNameLst>
                                          <p:attrName>style.visibility</p:attrName>
                                        </p:attrNameLst>
                                      </p:cBhvr>
                                      <p:to>
                                        <p:strVal val="visible"/>
                                      </p:to>
                                    </p:set>
                                    <p:animEffect transition="in" filter="slide(fromBottom)">
                                      <p:cBhvr>
                                        <p:cTn id="25" dur="500"/>
                                        <p:tgtEl>
                                          <p:spTgt spid="7171">
                                            <p:txEl>
                                              <p:pRg st="2" end="2"/>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12" presetClass="entr" presetSubtype="4" fill="hold" grpId="0" nodeType="clickEffect">
                                  <p:stCondLst>
                                    <p:cond delay="0"/>
                                  </p:stCondLst>
                                  <p:childTnLst>
                                    <p:set>
                                      <p:cBhvr>
                                        <p:cTn id="29" dur="1" fill="hold">
                                          <p:stCondLst>
                                            <p:cond delay="0"/>
                                          </p:stCondLst>
                                        </p:cTn>
                                        <p:tgtEl>
                                          <p:spTgt spid="7171">
                                            <p:txEl>
                                              <p:pRg st="3" end="3"/>
                                            </p:txEl>
                                          </p:spTgt>
                                        </p:tgtEl>
                                        <p:attrNameLst>
                                          <p:attrName>style.visibility</p:attrName>
                                        </p:attrNameLst>
                                      </p:cBhvr>
                                      <p:to>
                                        <p:strVal val="visible"/>
                                      </p:to>
                                    </p:set>
                                    <p:animEffect transition="in" filter="slide(fromBottom)">
                                      <p:cBhvr>
                                        <p:cTn id="30" dur="500"/>
                                        <p:tgtEl>
                                          <p:spTgt spid="7171">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1" grpId="0" build="p" bldLvl="2" autoUpdateAnimBg="0"/>
      <p:bldP spid="7172" grpId="0" animBg="1"/>
      <p:bldP spid="7173" grpId="0" autoUpdateAnimBg="0"/>
    </p:bld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3553" name="Rectangle 2"/>
          <p:cNvSpPr>
            <a:spLocks noGrp="1" noChangeArrowheads="1"/>
          </p:cNvSpPr>
          <p:nvPr>
            <p:ph type="title"/>
          </p:nvPr>
        </p:nvSpPr>
        <p:spPr>
          <a:xfrm>
            <a:off x="533400" y="457200"/>
            <a:ext cx="7772400" cy="762000"/>
          </a:xfrm>
        </p:spPr>
        <p:txBody>
          <a:bodyPr lIns="92075" tIns="46038" rIns="92075" bIns="46038" anchor="b"/>
          <a:lstStyle/>
          <a:p>
            <a:r>
              <a:rPr lang="en-US" sz="3600" b="1" dirty="0">
                <a:latin typeface="Helvetica" pitchFamily="34" charset="0"/>
                <a:cs typeface="Helvetica" pitchFamily="34" charset="0"/>
              </a:rPr>
              <a:t>¿</a:t>
            </a:r>
            <a:r>
              <a:rPr lang="en-US" sz="3600" b="1" dirty="0" err="1">
                <a:latin typeface="Helvetica" pitchFamily="34" charset="0"/>
                <a:cs typeface="Helvetica" pitchFamily="34" charset="0"/>
              </a:rPr>
              <a:t>Quien</a:t>
            </a:r>
            <a:r>
              <a:rPr lang="en-US" sz="3600" b="1" dirty="0">
                <a:latin typeface="Helvetica" pitchFamily="34" charset="0"/>
                <a:cs typeface="Helvetica" pitchFamily="34" charset="0"/>
              </a:rPr>
              <a:t> </a:t>
            </a:r>
            <a:r>
              <a:rPr lang="en-US" sz="3600" b="1" dirty="0" err="1">
                <a:latin typeface="Helvetica" pitchFamily="34" charset="0"/>
                <a:cs typeface="Helvetica" pitchFamily="34" charset="0"/>
              </a:rPr>
              <a:t>esta</a:t>
            </a:r>
            <a:r>
              <a:rPr lang="en-US" sz="3600" b="1" dirty="0">
                <a:latin typeface="Helvetica" pitchFamily="34" charset="0"/>
                <a:cs typeface="Helvetica" pitchFamily="34" charset="0"/>
              </a:rPr>
              <a:t> </a:t>
            </a:r>
            <a:r>
              <a:rPr lang="en-US" sz="3600" b="1" dirty="0" err="1">
                <a:latin typeface="Helvetica" pitchFamily="34" charset="0"/>
                <a:cs typeface="Helvetica" pitchFamily="34" charset="0"/>
              </a:rPr>
              <a:t>en</a:t>
            </a:r>
            <a:r>
              <a:rPr lang="en-US" sz="3600" b="1" dirty="0">
                <a:latin typeface="Helvetica" pitchFamily="34" charset="0"/>
                <a:cs typeface="Helvetica" pitchFamily="34" charset="0"/>
              </a:rPr>
              <a:t> un TC, TG,</a:t>
            </a:r>
            <a:br>
              <a:rPr lang="en-US" sz="3600" b="1" dirty="0">
                <a:latin typeface="Helvetica" pitchFamily="34" charset="0"/>
                <a:cs typeface="Helvetica" pitchFamily="34" charset="0"/>
              </a:rPr>
            </a:br>
            <a:r>
              <a:rPr lang="en-US" sz="3600" b="1" dirty="0">
                <a:latin typeface="Helvetica" pitchFamily="34" charset="0"/>
                <a:cs typeface="Helvetica" pitchFamily="34" charset="0"/>
              </a:rPr>
              <a:t>o TRG?</a:t>
            </a:r>
          </a:p>
        </p:txBody>
      </p:sp>
      <p:sp>
        <p:nvSpPr>
          <p:cNvPr id="7171" name="Rectangle 3"/>
          <p:cNvSpPr>
            <a:spLocks noGrp="1" noChangeArrowheads="1"/>
          </p:cNvSpPr>
          <p:nvPr>
            <p:ph type="body" idx="1"/>
          </p:nvPr>
        </p:nvSpPr>
        <p:spPr>
          <a:xfrm>
            <a:off x="609600" y="2209800"/>
            <a:ext cx="8153400" cy="4267200"/>
          </a:xfrm>
        </p:spPr>
        <p:txBody>
          <a:bodyPr wrap="square" lIns="92075" tIns="46038" rIns="92075" bIns="46038" numCol="1" anchor="t" anchorCtr="0" compatLnSpc="1">
            <a:prstTxWarp prst="textNoShape">
              <a:avLst/>
            </a:prstTxWarp>
            <a:normAutofit/>
          </a:bodyPr>
          <a:lstStyle/>
          <a:p>
            <a:pPr>
              <a:lnSpc>
                <a:spcPct val="90000"/>
              </a:lnSpc>
              <a:defRPr/>
            </a:pPr>
            <a:r>
              <a:rPr lang="es-ES" dirty="0"/>
              <a:t>Los miembros representan diversas bases de conocimiento</a:t>
            </a:r>
            <a:r>
              <a:rPr lang="en-US" dirty="0">
                <a:latin typeface="Helvetica" pitchFamily="34" charset="0"/>
                <a:cs typeface="Helvetica" pitchFamily="34" charset="0"/>
              </a:rPr>
              <a:t>:</a:t>
            </a:r>
          </a:p>
          <a:p>
            <a:pPr lvl="1">
              <a:lnSpc>
                <a:spcPct val="90000"/>
              </a:lnSpc>
              <a:defRPr/>
            </a:pPr>
            <a:r>
              <a:rPr lang="es-ES" dirty="0"/>
              <a:t>fabricantes</a:t>
            </a:r>
            <a:endParaRPr lang="en-US" dirty="0">
              <a:latin typeface="Helvetica" pitchFamily="34" charset="0"/>
              <a:cs typeface="Helvetica" pitchFamily="34" charset="0"/>
            </a:endParaRPr>
          </a:p>
          <a:p>
            <a:pPr lvl="1">
              <a:lnSpc>
                <a:spcPct val="90000"/>
              </a:lnSpc>
              <a:defRPr/>
            </a:pPr>
            <a:r>
              <a:rPr lang="en-US" dirty="0" err="1">
                <a:latin typeface="Helvetica" pitchFamily="34" charset="0"/>
                <a:cs typeface="Helvetica" pitchFamily="34" charset="0"/>
              </a:rPr>
              <a:t>consultores</a:t>
            </a:r>
            <a:endParaRPr lang="en-US" dirty="0">
              <a:latin typeface="Helvetica" pitchFamily="34" charset="0"/>
              <a:cs typeface="Helvetica" pitchFamily="34" charset="0"/>
            </a:endParaRPr>
          </a:p>
          <a:p>
            <a:pPr lvl="1">
              <a:lnSpc>
                <a:spcPct val="90000"/>
              </a:lnSpc>
              <a:defRPr/>
            </a:pPr>
            <a:r>
              <a:rPr lang="es-ES" dirty="0"/>
              <a:t>investigadores</a:t>
            </a:r>
            <a:endParaRPr lang="en-US" dirty="0">
              <a:latin typeface="Helvetica" pitchFamily="34" charset="0"/>
              <a:cs typeface="Helvetica" pitchFamily="34" charset="0"/>
            </a:endParaRPr>
          </a:p>
          <a:p>
            <a:pPr lvl="1">
              <a:lnSpc>
                <a:spcPct val="90000"/>
              </a:lnSpc>
              <a:defRPr/>
            </a:pPr>
            <a:r>
              <a:rPr lang="en-US" dirty="0" err="1">
                <a:latin typeface="Helvetica" pitchFamily="34" charset="0"/>
                <a:cs typeface="Helvetica" pitchFamily="34" charset="0"/>
              </a:rPr>
              <a:t>universidades</a:t>
            </a:r>
            <a:endParaRPr lang="en-US" dirty="0">
              <a:latin typeface="Helvetica" pitchFamily="34" charset="0"/>
              <a:cs typeface="Helvetica" pitchFamily="34" charset="0"/>
            </a:endParaRPr>
          </a:p>
          <a:p>
            <a:pPr lvl="1">
              <a:lnSpc>
                <a:spcPct val="90000"/>
              </a:lnSpc>
              <a:defRPr/>
            </a:pPr>
            <a:r>
              <a:rPr lang="en-US" dirty="0" err="1">
                <a:latin typeface="Helvetica" pitchFamily="34" charset="0"/>
                <a:cs typeface="Helvetica" pitchFamily="34" charset="0"/>
              </a:rPr>
              <a:t>empresas</a:t>
            </a:r>
            <a:r>
              <a:rPr lang="en-US" dirty="0">
                <a:latin typeface="Helvetica" pitchFamily="34" charset="0"/>
                <a:cs typeface="Helvetica" pitchFamily="34" charset="0"/>
              </a:rPr>
              <a:t> de </a:t>
            </a:r>
            <a:r>
              <a:rPr lang="en-US" dirty="0" err="1">
                <a:latin typeface="Helvetica" pitchFamily="34" charset="0"/>
                <a:cs typeface="Helvetica" pitchFamily="34" charset="0"/>
              </a:rPr>
              <a:t>servicios</a:t>
            </a:r>
            <a:r>
              <a:rPr lang="en-US" dirty="0">
                <a:latin typeface="Helvetica" pitchFamily="34" charset="0"/>
                <a:cs typeface="Helvetica" pitchFamily="34" charset="0"/>
              </a:rPr>
              <a:t> </a:t>
            </a:r>
            <a:r>
              <a:rPr lang="en-US" dirty="0" err="1">
                <a:latin typeface="Helvetica" pitchFamily="34" charset="0"/>
                <a:cs typeface="Helvetica" pitchFamily="34" charset="0"/>
              </a:rPr>
              <a:t>públicos</a:t>
            </a:r>
            <a:endParaRPr lang="en-US" dirty="0">
              <a:latin typeface="Helvetica" pitchFamily="34" charset="0"/>
              <a:cs typeface="Helvetica" pitchFamily="34" charset="0"/>
            </a:endParaRPr>
          </a:p>
          <a:p>
            <a:pPr lvl="1">
              <a:lnSpc>
                <a:spcPct val="90000"/>
              </a:lnSpc>
              <a:defRPr/>
            </a:pPr>
            <a:r>
              <a:rPr lang="es-ES" dirty="0"/>
              <a:t>reguladores</a:t>
            </a:r>
            <a:endParaRPr lang="en-US" dirty="0">
              <a:latin typeface="Helvetica" pitchFamily="34" charset="0"/>
              <a:cs typeface="Helvetica" pitchFamily="34" charset="0"/>
            </a:endParaRPr>
          </a:p>
          <a:p>
            <a:pPr lvl="1">
              <a:lnSpc>
                <a:spcPct val="90000"/>
              </a:lnSpc>
              <a:defRPr/>
            </a:pPr>
            <a:r>
              <a:rPr lang="es-ES" dirty="0"/>
              <a:t>contratistas</a:t>
            </a:r>
            <a:endParaRPr lang="en-US" dirty="0">
              <a:latin typeface="Helvetica" pitchFamily="34" charset="0"/>
              <a:cs typeface="Helvetica" pitchFamily="34" charset="0"/>
            </a:endParaRPr>
          </a:p>
          <a:p>
            <a:pPr lvl="1">
              <a:lnSpc>
                <a:spcPct val="90000"/>
              </a:lnSpc>
              <a:defRPr/>
            </a:pPr>
            <a:r>
              <a:rPr lang="en-US" dirty="0">
                <a:latin typeface="Helvetica" pitchFamily="34" charset="0"/>
                <a:cs typeface="Helvetica" pitchFamily="34" charset="0"/>
              </a:rPr>
              <a:t>El </a:t>
            </a:r>
            <a:r>
              <a:rPr lang="en-US" dirty="0" err="1">
                <a:latin typeface="Helvetica" pitchFamily="34" charset="0"/>
                <a:cs typeface="Helvetica" pitchFamily="34" charset="0"/>
              </a:rPr>
              <a:t>Gobierno</a:t>
            </a:r>
            <a:endParaRPr lang="en-US" dirty="0">
              <a:latin typeface="Helvetica" pitchFamily="34" charset="0"/>
              <a:cs typeface="Helvetica" pitchFamily="34" charset="0"/>
            </a:endParaRPr>
          </a:p>
        </p:txBody>
      </p:sp>
      <p:sp>
        <p:nvSpPr>
          <p:cNvPr id="6" name="WordArt 4"/>
          <p:cNvSpPr>
            <a:spLocks noChangeArrowheads="1" noChangeShapeType="1" noTextEdit="1"/>
          </p:cNvSpPr>
          <p:nvPr/>
        </p:nvSpPr>
        <p:spPr bwMode="auto">
          <a:xfrm>
            <a:off x="6248400" y="1371600"/>
            <a:ext cx="2743200" cy="762000"/>
          </a:xfrm>
          <a:prstGeom prst="rect">
            <a:avLst/>
          </a:prstGeom>
        </p:spPr>
        <p:txBody>
          <a:bodyPr wrap="none" fromWordArt="1">
            <a:prstTxWarp prst="textCascadeUp">
              <a:avLst>
                <a:gd name="adj" fmla="val 44444"/>
              </a:avLst>
            </a:prstTxWarp>
            <a:scene3d>
              <a:camera prst="legacyPerspectiveFront">
                <a:rot lat="20519989" lon="1080000" rev="0"/>
              </a:camera>
              <a:lightRig rig="legacyHarsh2" dir="b"/>
            </a:scene3d>
            <a:sp3d extrusionH="430200" prstMaterial="legacyMatte">
              <a:extrusionClr>
                <a:srgbClr val="FF6600"/>
              </a:extrusionClr>
            </a:sp3d>
          </a:bodyPr>
          <a:lstStyle/>
          <a:p>
            <a:pPr algn="ctr"/>
            <a:r>
              <a:rPr lang="en-US" sz="3600" kern="10" dirty="0" err="1">
                <a:ln w="9525">
                  <a:round/>
                  <a:headEnd/>
                  <a:tailEnd/>
                </a:ln>
                <a:gradFill rotWithShape="1">
                  <a:gsLst>
                    <a:gs pos="0">
                      <a:srgbClr val="FFE701"/>
                    </a:gs>
                    <a:gs pos="100000">
                      <a:srgbClr val="FE3E02"/>
                    </a:gs>
                  </a:gsLst>
                  <a:lin ang="5400000" scaled="1"/>
                </a:gradFill>
                <a:latin typeface="Impact"/>
              </a:rPr>
              <a:t>voluntarios</a:t>
            </a:r>
            <a:endParaRPr lang="en-US" sz="3600" kern="10" dirty="0">
              <a:ln w="9525">
                <a:round/>
                <a:headEnd/>
                <a:tailEnd/>
              </a:ln>
              <a:gradFill rotWithShape="1">
                <a:gsLst>
                  <a:gs pos="0">
                    <a:srgbClr val="FFE701"/>
                  </a:gs>
                  <a:gs pos="100000">
                    <a:srgbClr val="FE3E02"/>
                  </a:gs>
                </a:gsLst>
                <a:lin ang="5400000" scaled="1"/>
              </a:gradFill>
              <a:latin typeface="Impact"/>
            </a:endParaRPr>
          </a:p>
        </p:txBody>
      </p:sp>
      <p:sp>
        <p:nvSpPr>
          <p:cNvPr id="7" name="Rectangle 5"/>
          <p:cNvSpPr>
            <a:spLocks noChangeArrowheads="1"/>
          </p:cNvSpPr>
          <p:nvPr/>
        </p:nvSpPr>
        <p:spPr bwMode="auto">
          <a:xfrm>
            <a:off x="838200" y="1525588"/>
            <a:ext cx="5613460" cy="646331"/>
          </a:xfrm>
          <a:prstGeom prst="rect">
            <a:avLst/>
          </a:prstGeom>
          <a:noFill/>
          <a:ln w="12700" cap="sq">
            <a:noFill/>
            <a:miter lim="800000"/>
            <a:headEnd type="none" w="sm" len="sm"/>
            <a:tailEnd type="none" w="sm" len="sm"/>
          </a:ln>
        </p:spPr>
        <p:txBody>
          <a:bodyPr wrap="none">
            <a:spAutoFit/>
          </a:bodyPr>
          <a:lstStyle/>
          <a:p>
            <a:r>
              <a:rPr lang="en-US" sz="3600" b="1" dirty="0" err="1">
                <a:solidFill>
                  <a:schemeClr val="bg1"/>
                </a:solidFill>
              </a:rPr>
              <a:t>Todos</a:t>
            </a:r>
            <a:r>
              <a:rPr lang="en-US" sz="3600" b="1" dirty="0">
                <a:solidFill>
                  <a:schemeClr val="bg1"/>
                </a:solidFill>
              </a:rPr>
              <a:t> </a:t>
            </a:r>
            <a:r>
              <a:rPr lang="en-US" sz="3600" b="1" dirty="0" err="1">
                <a:solidFill>
                  <a:schemeClr val="bg1"/>
                </a:solidFill>
              </a:rPr>
              <a:t>los</a:t>
            </a:r>
            <a:r>
              <a:rPr lang="en-US" sz="3600" b="1" dirty="0">
                <a:solidFill>
                  <a:schemeClr val="bg1"/>
                </a:solidFill>
              </a:rPr>
              <a:t> </a:t>
            </a:r>
            <a:r>
              <a:rPr lang="en-US" sz="3600" b="1" dirty="0" err="1">
                <a:solidFill>
                  <a:schemeClr val="bg1"/>
                </a:solidFill>
              </a:rPr>
              <a:t>miembros</a:t>
            </a:r>
            <a:r>
              <a:rPr lang="en-US" sz="3600" b="1" dirty="0">
                <a:solidFill>
                  <a:schemeClr val="bg1"/>
                </a:solidFill>
              </a:rPr>
              <a:t> son</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7171">
                                            <p:txEl>
                                              <p:pRg st="0" end="0"/>
                                            </p:txEl>
                                          </p:spTgt>
                                        </p:tgtEl>
                                        <p:attrNameLst>
                                          <p:attrName>style.visibility</p:attrName>
                                        </p:attrNameLst>
                                      </p:cBhvr>
                                      <p:to>
                                        <p:strVal val="visible"/>
                                      </p:to>
                                    </p:set>
                                    <p:animEffect transition="in" filter="slide(fromBottom)">
                                      <p:cBhvr>
                                        <p:cTn id="7" dur="500"/>
                                        <p:tgtEl>
                                          <p:spTgt spid="7171">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2" presetClass="entr" presetSubtype="4" fill="hold" grpId="0" nodeType="clickEffect">
                                  <p:stCondLst>
                                    <p:cond delay="0"/>
                                  </p:stCondLst>
                                  <p:childTnLst>
                                    <p:set>
                                      <p:cBhvr>
                                        <p:cTn id="11" dur="1" fill="hold">
                                          <p:stCondLst>
                                            <p:cond delay="0"/>
                                          </p:stCondLst>
                                        </p:cTn>
                                        <p:tgtEl>
                                          <p:spTgt spid="7171">
                                            <p:txEl>
                                              <p:pRg st="1" end="1"/>
                                            </p:txEl>
                                          </p:spTgt>
                                        </p:tgtEl>
                                        <p:attrNameLst>
                                          <p:attrName>style.visibility</p:attrName>
                                        </p:attrNameLst>
                                      </p:cBhvr>
                                      <p:to>
                                        <p:strVal val="visible"/>
                                      </p:to>
                                    </p:set>
                                    <p:animEffect transition="in" filter="slide(fromBottom)">
                                      <p:cBhvr>
                                        <p:cTn id="12" dur="500"/>
                                        <p:tgtEl>
                                          <p:spTgt spid="7171">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2" presetClass="entr" presetSubtype="4" fill="hold" grpId="0" nodeType="clickEffect">
                                  <p:stCondLst>
                                    <p:cond delay="0"/>
                                  </p:stCondLst>
                                  <p:childTnLst>
                                    <p:set>
                                      <p:cBhvr>
                                        <p:cTn id="16" dur="1" fill="hold">
                                          <p:stCondLst>
                                            <p:cond delay="0"/>
                                          </p:stCondLst>
                                        </p:cTn>
                                        <p:tgtEl>
                                          <p:spTgt spid="7171">
                                            <p:txEl>
                                              <p:pRg st="2" end="2"/>
                                            </p:txEl>
                                          </p:spTgt>
                                        </p:tgtEl>
                                        <p:attrNameLst>
                                          <p:attrName>style.visibility</p:attrName>
                                        </p:attrNameLst>
                                      </p:cBhvr>
                                      <p:to>
                                        <p:strVal val="visible"/>
                                      </p:to>
                                    </p:set>
                                    <p:animEffect transition="in" filter="slide(fromBottom)">
                                      <p:cBhvr>
                                        <p:cTn id="17" dur="500"/>
                                        <p:tgtEl>
                                          <p:spTgt spid="7171">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2" presetClass="entr" presetSubtype="4" fill="hold" grpId="0" nodeType="clickEffect">
                                  <p:stCondLst>
                                    <p:cond delay="0"/>
                                  </p:stCondLst>
                                  <p:childTnLst>
                                    <p:set>
                                      <p:cBhvr>
                                        <p:cTn id="21" dur="1" fill="hold">
                                          <p:stCondLst>
                                            <p:cond delay="0"/>
                                          </p:stCondLst>
                                        </p:cTn>
                                        <p:tgtEl>
                                          <p:spTgt spid="7171">
                                            <p:txEl>
                                              <p:pRg st="3" end="3"/>
                                            </p:txEl>
                                          </p:spTgt>
                                        </p:tgtEl>
                                        <p:attrNameLst>
                                          <p:attrName>style.visibility</p:attrName>
                                        </p:attrNameLst>
                                      </p:cBhvr>
                                      <p:to>
                                        <p:strVal val="visible"/>
                                      </p:to>
                                    </p:set>
                                    <p:animEffect transition="in" filter="slide(fromBottom)">
                                      <p:cBhvr>
                                        <p:cTn id="22" dur="500"/>
                                        <p:tgtEl>
                                          <p:spTgt spid="7171">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2" presetClass="entr" presetSubtype="4" fill="hold" grpId="0" nodeType="clickEffect">
                                  <p:stCondLst>
                                    <p:cond delay="0"/>
                                  </p:stCondLst>
                                  <p:childTnLst>
                                    <p:set>
                                      <p:cBhvr>
                                        <p:cTn id="26" dur="1" fill="hold">
                                          <p:stCondLst>
                                            <p:cond delay="0"/>
                                          </p:stCondLst>
                                        </p:cTn>
                                        <p:tgtEl>
                                          <p:spTgt spid="7171">
                                            <p:txEl>
                                              <p:pRg st="4" end="4"/>
                                            </p:txEl>
                                          </p:spTgt>
                                        </p:tgtEl>
                                        <p:attrNameLst>
                                          <p:attrName>style.visibility</p:attrName>
                                        </p:attrNameLst>
                                      </p:cBhvr>
                                      <p:to>
                                        <p:strVal val="visible"/>
                                      </p:to>
                                    </p:set>
                                    <p:animEffect transition="in" filter="slide(fromBottom)">
                                      <p:cBhvr>
                                        <p:cTn id="27" dur="500"/>
                                        <p:tgtEl>
                                          <p:spTgt spid="7171">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2" presetClass="entr" presetSubtype="4" fill="hold" grpId="0" nodeType="clickEffect">
                                  <p:stCondLst>
                                    <p:cond delay="0"/>
                                  </p:stCondLst>
                                  <p:childTnLst>
                                    <p:set>
                                      <p:cBhvr>
                                        <p:cTn id="31" dur="1" fill="hold">
                                          <p:stCondLst>
                                            <p:cond delay="0"/>
                                          </p:stCondLst>
                                        </p:cTn>
                                        <p:tgtEl>
                                          <p:spTgt spid="7171">
                                            <p:txEl>
                                              <p:pRg st="5" end="5"/>
                                            </p:txEl>
                                          </p:spTgt>
                                        </p:tgtEl>
                                        <p:attrNameLst>
                                          <p:attrName>style.visibility</p:attrName>
                                        </p:attrNameLst>
                                      </p:cBhvr>
                                      <p:to>
                                        <p:strVal val="visible"/>
                                      </p:to>
                                    </p:set>
                                    <p:animEffect transition="in" filter="slide(fromBottom)">
                                      <p:cBhvr>
                                        <p:cTn id="32" dur="500"/>
                                        <p:tgtEl>
                                          <p:spTgt spid="7171">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2" presetClass="entr" presetSubtype="4" fill="hold" grpId="0" nodeType="clickEffect">
                                  <p:stCondLst>
                                    <p:cond delay="0"/>
                                  </p:stCondLst>
                                  <p:childTnLst>
                                    <p:set>
                                      <p:cBhvr>
                                        <p:cTn id="36" dur="1" fill="hold">
                                          <p:stCondLst>
                                            <p:cond delay="0"/>
                                          </p:stCondLst>
                                        </p:cTn>
                                        <p:tgtEl>
                                          <p:spTgt spid="7171">
                                            <p:txEl>
                                              <p:pRg st="6" end="6"/>
                                            </p:txEl>
                                          </p:spTgt>
                                        </p:tgtEl>
                                        <p:attrNameLst>
                                          <p:attrName>style.visibility</p:attrName>
                                        </p:attrNameLst>
                                      </p:cBhvr>
                                      <p:to>
                                        <p:strVal val="visible"/>
                                      </p:to>
                                    </p:set>
                                    <p:animEffect transition="in" filter="slide(fromBottom)">
                                      <p:cBhvr>
                                        <p:cTn id="37" dur="500"/>
                                        <p:tgtEl>
                                          <p:spTgt spid="7171">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2" presetClass="entr" presetSubtype="4" fill="hold" grpId="0" nodeType="clickEffect">
                                  <p:stCondLst>
                                    <p:cond delay="0"/>
                                  </p:stCondLst>
                                  <p:childTnLst>
                                    <p:set>
                                      <p:cBhvr>
                                        <p:cTn id="41" dur="1" fill="hold">
                                          <p:stCondLst>
                                            <p:cond delay="0"/>
                                          </p:stCondLst>
                                        </p:cTn>
                                        <p:tgtEl>
                                          <p:spTgt spid="7171">
                                            <p:txEl>
                                              <p:pRg st="7" end="7"/>
                                            </p:txEl>
                                          </p:spTgt>
                                        </p:tgtEl>
                                        <p:attrNameLst>
                                          <p:attrName>style.visibility</p:attrName>
                                        </p:attrNameLst>
                                      </p:cBhvr>
                                      <p:to>
                                        <p:strVal val="visible"/>
                                      </p:to>
                                    </p:set>
                                    <p:animEffect transition="in" filter="slide(fromBottom)">
                                      <p:cBhvr>
                                        <p:cTn id="42" dur="500"/>
                                        <p:tgtEl>
                                          <p:spTgt spid="7171">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2" presetClass="entr" presetSubtype="4" fill="hold" grpId="0" nodeType="clickEffect">
                                  <p:stCondLst>
                                    <p:cond delay="0"/>
                                  </p:stCondLst>
                                  <p:childTnLst>
                                    <p:set>
                                      <p:cBhvr>
                                        <p:cTn id="46" dur="1" fill="hold">
                                          <p:stCondLst>
                                            <p:cond delay="0"/>
                                          </p:stCondLst>
                                        </p:cTn>
                                        <p:tgtEl>
                                          <p:spTgt spid="7171">
                                            <p:txEl>
                                              <p:pRg st="8" end="8"/>
                                            </p:txEl>
                                          </p:spTgt>
                                        </p:tgtEl>
                                        <p:attrNameLst>
                                          <p:attrName>style.visibility</p:attrName>
                                        </p:attrNameLst>
                                      </p:cBhvr>
                                      <p:to>
                                        <p:strVal val="visible"/>
                                      </p:to>
                                    </p:set>
                                    <p:animEffect transition="in" filter="slide(fromBottom)">
                                      <p:cBhvr>
                                        <p:cTn id="47" dur="500"/>
                                        <p:tgtEl>
                                          <p:spTgt spid="7171">
                                            <p:txEl>
                                              <p:pRg st="8" end="8"/>
                                            </p:txEl>
                                          </p:spTgt>
                                        </p:tgtEl>
                                      </p:cBhvr>
                                    </p:animEffect>
                                  </p:childTnLst>
                                </p:cTn>
                              </p:par>
                              <p:par>
                                <p:cTn id="48" presetID="1" presetClass="entr" presetSubtype="0" fill="hold" grpId="0" nodeType="withEffect">
                                  <p:stCondLst>
                                    <p:cond delay="0"/>
                                  </p:stCondLst>
                                  <p:childTnLst>
                                    <p:set>
                                      <p:cBhvr>
                                        <p:cTn id="49" dur="1" fill="hold">
                                          <p:stCondLst>
                                            <p:cond delay="499"/>
                                          </p:stCondLst>
                                        </p:cTn>
                                        <p:tgtEl>
                                          <p:spTgt spid="7"/>
                                        </p:tgtEl>
                                        <p:attrNameLst>
                                          <p:attrName>style.visibility</p:attrName>
                                        </p:attrNameLst>
                                      </p:cBhvr>
                                      <p:to>
                                        <p:strVal val="visible"/>
                                      </p:to>
                                    </p:set>
                                  </p:childTnLst>
                                </p:cTn>
                              </p:par>
                            </p:childTnLst>
                          </p:cTn>
                        </p:par>
                        <p:par>
                          <p:cTn id="50" fill="hold">
                            <p:stCondLst>
                              <p:cond delay="500"/>
                            </p:stCondLst>
                            <p:childTnLst>
                              <p:par>
                                <p:cTn id="51" presetID="22" presetClass="entr" presetSubtype="8" fill="hold" grpId="0" nodeType="afterEffect">
                                  <p:stCondLst>
                                    <p:cond delay="500"/>
                                  </p:stCondLst>
                                  <p:childTnLst>
                                    <p:set>
                                      <p:cBhvr>
                                        <p:cTn id="52" dur="1" fill="hold">
                                          <p:stCondLst>
                                            <p:cond delay="0"/>
                                          </p:stCondLst>
                                        </p:cTn>
                                        <p:tgtEl>
                                          <p:spTgt spid="6"/>
                                        </p:tgtEl>
                                        <p:attrNameLst>
                                          <p:attrName>style.visibility</p:attrName>
                                        </p:attrNameLst>
                                      </p:cBhvr>
                                      <p:to>
                                        <p:strVal val="visible"/>
                                      </p:to>
                                    </p:set>
                                    <p:animEffect transition="in" filter="wipe(left)">
                                      <p:cBhvr>
                                        <p:cTn id="53"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1" grpId="0" build="p" bldLvl="2" autoUpdateAnimBg="0"/>
      <p:bldP spid="6" grpId="0" animBg="1"/>
      <p:bldP spid="7" grpId="0" autoUpdateAnimBg="0"/>
    </p:bld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cxnSp>
        <p:nvCxnSpPr>
          <p:cNvPr id="48" name="Straight Connector 47"/>
          <p:cNvCxnSpPr/>
          <p:nvPr/>
        </p:nvCxnSpPr>
        <p:spPr>
          <a:xfrm flipV="1">
            <a:off x="2362200" y="4848225"/>
            <a:ext cx="571500" cy="919163"/>
          </a:xfrm>
          <a:prstGeom prst="line">
            <a:avLst/>
          </a:prstGeom>
          <a:ln>
            <a:solidFill>
              <a:schemeClr val="bg1"/>
            </a:solidFill>
          </a:ln>
        </p:spPr>
        <p:style>
          <a:lnRef idx="2">
            <a:schemeClr val="accent1"/>
          </a:lnRef>
          <a:fillRef idx="0">
            <a:schemeClr val="accent1"/>
          </a:fillRef>
          <a:effectRef idx="1">
            <a:schemeClr val="accent1"/>
          </a:effectRef>
          <a:fontRef idx="minor">
            <a:schemeClr val="tx1"/>
          </a:fontRef>
        </p:style>
      </p:cxnSp>
      <p:cxnSp>
        <p:nvCxnSpPr>
          <p:cNvPr id="2" name="Straight Connector 47"/>
          <p:cNvCxnSpPr/>
          <p:nvPr/>
        </p:nvCxnSpPr>
        <p:spPr>
          <a:xfrm flipV="1">
            <a:off x="2352675" y="4648200"/>
            <a:ext cx="695325" cy="555625"/>
          </a:xfrm>
          <a:prstGeom prst="line">
            <a:avLst/>
          </a:prstGeom>
          <a:ln>
            <a:solidFill>
              <a:schemeClr val="bg1"/>
            </a:solidFill>
          </a:ln>
        </p:spPr>
        <p:style>
          <a:lnRef idx="2">
            <a:schemeClr val="accent1"/>
          </a:lnRef>
          <a:fillRef idx="0">
            <a:schemeClr val="accent1"/>
          </a:fillRef>
          <a:effectRef idx="1">
            <a:schemeClr val="accent1"/>
          </a:effectRef>
          <a:fontRef idx="minor">
            <a:schemeClr val="tx1"/>
          </a:fontRef>
        </p:style>
      </p:cxnSp>
      <p:sp>
        <p:nvSpPr>
          <p:cNvPr id="21507" name="Line 54"/>
          <p:cNvSpPr>
            <a:spLocks noChangeShapeType="1"/>
          </p:cNvSpPr>
          <p:nvPr/>
        </p:nvSpPr>
        <p:spPr bwMode="auto">
          <a:xfrm>
            <a:off x="2352675" y="3948113"/>
            <a:ext cx="581025" cy="471487"/>
          </a:xfrm>
          <a:prstGeom prst="line">
            <a:avLst/>
          </a:prstGeom>
          <a:noFill/>
          <a:ln w="25400">
            <a:solidFill>
              <a:schemeClr val="bg1"/>
            </a:solidFill>
            <a:round/>
            <a:headEnd/>
            <a:tailEnd/>
          </a:ln>
        </p:spPr>
        <p:txBody>
          <a:bodyPr/>
          <a:lstStyle/>
          <a:p>
            <a:endParaRPr lang="en-US"/>
          </a:p>
        </p:txBody>
      </p:sp>
      <p:sp>
        <p:nvSpPr>
          <p:cNvPr id="21508" name="Line 53"/>
          <p:cNvSpPr>
            <a:spLocks noChangeShapeType="1"/>
          </p:cNvSpPr>
          <p:nvPr/>
        </p:nvSpPr>
        <p:spPr bwMode="auto">
          <a:xfrm>
            <a:off x="2352675" y="3375025"/>
            <a:ext cx="581025" cy="788988"/>
          </a:xfrm>
          <a:prstGeom prst="line">
            <a:avLst/>
          </a:prstGeom>
          <a:noFill/>
          <a:ln w="25400">
            <a:solidFill>
              <a:schemeClr val="bg1"/>
            </a:solidFill>
            <a:round/>
            <a:headEnd/>
            <a:tailEnd/>
          </a:ln>
        </p:spPr>
        <p:txBody>
          <a:bodyPr/>
          <a:lstStyle/>
          <a:p>
            <a:endParaRPr lang="en-US"/>
          </a:p>
        </p:txBody>
      </p:sp>
      <p:cxnSp>
        <p:nvCxnSpPr>
          <p:cNvPr id="3" name="Straight Connector 47"/>
          <p:cNvCxnSpPr/>
          <p:nvPr/>
        </p:nvCxnSpPr>
        <p:spPr>
          <a:xfrm flipV="1">
            <a:off x="6135688" y="4572000"/>
            <a:ext cx="341312" cy="0"/>
          </a:xfrm>
          <a:prstGeom prst="line">
            <a:avLst/>
          </a:prstGeom>
          <a:ln>
            <a:solidFill>
              <a:schemeClr val="bg1"/>
            </a:solidFill>
          </a:ln>
        </p:spPr>
        <p:style>
          <a:lnRef idx="2">
            <a:schemeClr val="accent1"/>
          </a:lnRef>
          <a:fillRef idx="0">
            <a:schemeClr val="accent1"/>
          </a:fillRef>
          <a:effectRef idx="1">
            <a:schemeClr val="accent1"/>
          </a:effectRef>
          <a:fontRef idx="minor">
            <a:schemeClr val="tx1"/>
          </a:fontRef>
        </p:style>
      </p:cxnSp>
      <p:cxnSp>
        <p:nvCxnSpPr>
          <p:cNvPr id="49" name="Straight Connector 48"/>
          <p:cNvCxnSpPr/>
          <p:nvPr/>
        </p:nvCxnSpPr>
        <p:spPr>
          <a:xfrm flipV="1">
            <a:off x="6069013" y="3843338"/>
            <a:ext cx="407987" cy="728662"/>
          </a:xfrm>
          <a:prstGeom prst="line">
            <a:avLst/>
          </a:prstGeom>
          <a:ln>
            <a:solidFill>
              <a:schemeClr val="bg1"/>
            </a:solidFill>
          </a:ln>
        </p:spPr>
        <p:style>
          <a:lnRef idx="2">
            <a:schemeClr val="accent1"/>
          </a:lnRef>
          <a:fillRef idx="0">
            <a:schemeClr val="accent1"/>
          </a:fillRef>
          <a:effectRef idx="1">
            <a:schemeClr val="accent1"/>
          </a:effectRef>
          <a:fontRef idx="minor">
            <a:schemeClr val="tx1"/>
          </a:fontRef>
        </p:style>
      </p:cxnSp>
      <p:sp>
        <p:nvSpPr>
          <p:cNvPr id="21511" name="Line 48"/>
          <p:cNvSpPr>
            <a:spLocks noChangeShapeType="1"/>
          </p:cNvSpPr>
          <p:nvPr/>
        </p:nvSpPr>
        <p:spPr bwMode="auto">
          <a:xfrm>
            <a:off x="6069013" y="4648200"/>
            <a:ext cx="407987" cy="609600"/>
          </a:xfrm>
          <a:prstGeom prst="line">
            <a:avLst/>
          </a:prstGeom>
          <a:noFill/>
          <a:ln w="25400">
            <a:solidFill>
              <a:schemeClr val="bg1"/>
            </a:solidFill>
            <a:round/>
            <a:headEnd/>
            <a:tailEnd/>
          </a:ln>
        </p:spPr>
        <p:txBody>
          <a:bodyPr/>
          <a:lstStyle/>
          <a:p>
            <a:endParaRPr lang="en-US"/>
          </a:p>
        </p:txBody>
      </p:sp>
      <p:cxnSp>
        <p:nvCxnSpPr>
          <p:cNvPr id="39" name="Straight Connector 38"/>
          <p:cNvCxnSpPr/>
          <p:nvPr/>
        </p:nvCxnSpPr>
        <p:spPr>
          <a:xfrm>
            <a:off x="4552950" y="2514600"/>
            <a:ext cx="0" cy="1524000"/>
          </a:xfrm>
          <a:prstGeom prst="line">
            <a:avLst/>
          </a:prstGeom>
          <a:ln>
            <a:solidFill>
              <a:schemeClr val="bg1"/>
            </a:solidFill>
          </a:ln>
        </p:spPr>
        <p:style>
          <a:lnRef idx="2">
            <a:schemeClr val="accent1"/>
          </a:lnRef>
          <a:fillRef idx="0">
            <a:schemeClr val="accent1"/>
          </a:fillRef>
          <a:effectRef idx="1">
            <a:schemeClr val="accent1"/>
          </a:effectRef>
          <a:fontRef idx="minor">
            <a:schemeClr val="tx1"/>
          </a:fontRef>
        </p:style>
      </p:cxnSp>
      <p:sp>
        <p:nvSpPr>
          <p:cNvPr id="21513" name="Rectangle 2"/>
          <p:cNvSpPr>
            <a:spLocks noGrp="1" noChangeArrowheads="1"/>
          </p:cNvSpPr>
          <p:nvPr>
            <p:ph type="title" idx="4294967295"/>
          </p:nvPr>
        </p:nvSpPr>
        <p:spPr>
          <a:xfrm>
            <a:off x="533400" y="228600"/>
            <a:ext cx="7924800" cy="1143000"/>
          </a:xfrm>
        </p:spPr>
        <p:txBody>
          <a:bodyPr lIns="92075" tIns="46038" rIns="92075" bIns="46038" anchor="b"/>
          <a:lstStyle/>
          <a:p>
            <a:r>
              <a:rPr lang="es-ES" sz="3600" b="1" dirty="0">
                <a:latin typeface="Helvetica" pitchFamily="34" charset="0"/>
                <a:cs typeface="Helvetica" pitchFamily="34" charset="0"/>
              </a:rPr>
              <a:t>¿Cómo funciona un Comité Técnico (TC) de ASHRAE?</a:t>
            </a:r>
            <a:endParaRPr lang="en-US" sz="3600" b="1" dirty="0">
              <a:latin typeface="Helvetica" pitchFamily="34" charset="0"/>
              <a:cs typeface="Helvetica" pitchFamily="34" charset="0"/>
            </a:endParaRPr>
          </a:p>
        </p:txBody>
      </p:sp>
      <p:sp>
        <p:nvSpPr>
          <p:cNvPr id="4" name="Rectangle 3"/>
          <p:cNvSpPr/>
          <p:nvPr/>
        </p:nvSpPr>
        <p:spPr>
          <a:xfrm>
            <a:off x="3810000" y="1393825"/>
            <a:ext cx="1447800" cy="488950"/>
          </a:xfrm>
          <a:prstGeom prst="rect">
            <a:avLst/>
          </a:prstGeom>
          <a:solidFill>
            <a:srgbClr val="43C6C9"/>
          </a:solidFill>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p>
        </p:txBody>
      </p:sp>
      <p:sp>
        <p:nvSpPr>
          <p:cNvPr id="5" name="Rectangle 4"/>
          <p:cNvSpPr/>
          <p:nvPr/>
        </p:nvSpPr>
        <p:spPr>
          <a:xfrm>
            <a:off x="5656263" y="2711450"/>
            <a:ext cx="1447800" cy="488950"/>
          </a:xfrm>
          <a:prstGeom prst="rect">
            <a:avLst/>
          </a:prstGeom>
          <a:solidFill>
            <a:srgbClr val="43C6C9"/>
          </a:solidFill>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p>
        </p:txBody>
      </p:sp>
      <p:sp>
        <p:nvSpPr>
          <p:cNvPr id="6" name="Rectangle 5"/>
          <p:cNvSpPr/>
          <p:nvPr/>
        </p:nvSpPr>
        <p:spPr>
          <a:xfrm>
            <a:off x="7239000" y="2711450"/>
            <a:ext cx="1447800" cy="488950"/>
          </a:xfrm>
          <a:prstGeom prst="rect">
            <a:avLst/>
          </a:prstGeom>
          <a:solidFill>
            <a:srgbClr val="43C6C9"/>
          </a:solidFill>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p>
        </p:txBody>
      </p:sp>
      <p:sp>
        <p:nvSpPr>
          <p:cNvPr id="7" name="Rectangle 6"/>
          <p:cNvSpPr/>
          <p:nvPr/>
        </p:nvSpPr>
        <p:spPr>
          <a:xfrm>
            <a:off x="6476999" y="3657600"/>
            <a:ext cx="1766369" cy="488950"/>
          </a:xfrm>
          <a:prstGeom prst="rect">
            <a:avLst/>
          </a:prstGeom>
          <a:solidFill>
            <a:srgbClr val="43C6C9"/>
          </a:solidFill>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p>
        </p:txBody>
      </p:sp>
      <p:sp>
        <p:nvSpPr>
          <p:cNvPr id="8" name="Rectangle 7"/>
          <p:cNvSpPr/>
          <p:nvPr/>
        </p:nvSpPr>
        <p:spPr>
          <a:xfrm>
            <a:off x="6454775" y="4343400"/>
            <a:ext cx="1447800" cy="488950"/>
          </a:xfrm>
          <a:prstGeom prst="rect">
            <a:avLst/>
          </a:prstGeom>
          <a:solidFill>
            <a:srgbClr val="43C6C9"/>
          </a:solidFill>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p>
        </p:txBody>
      </p:sp>
      <p:sp>
        <p:nvSpPr>
          <p:cNvPr id="9" name="Rectangle 8"/>
          <p:cNvSpPr/>
          <p:nvPr/>
        </p:nvSpPr>
        <p:spPr>
          <a:xfrm>
            <a:off x="6454775" y="5029200"/>
            <a:ext cx="1447800" cy="488950"/>
          </a:xfrm>
          <a:prstGeom prst="rect">
            <a:avLst/>
          </a:prstGeom>
          <a:solidFill>
            <a:srgbClr val="43C6C9"/>
          </a:solidFill>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p>
        </p:txBody>
      </p:sp>
      <p:sp>
        <p:nvSpPr>
          <p:cNvPr id="10" name="Rectangle 9"/>
          <p:cNvSpPr/>
          <p:nvPr/>
        </p:nvSpPr>
        <p:spPr>
          <a:xfrm>
            <a:off x="914400" y="3124200"/>
            <a:ext cx="1447800" cy="488950"/>
          </a:xfrm>
          <a:prstGeom prst="rect">
            <a:avLst/>
          </a:prstGeom>
          <a:solidFill>
            <a:srgbClr val="43C6C9"/>
          </a:solidFill>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p>
        </p:txBody>
      </p:sp>
      <p:sp>
        <p:nvSpPr>
          <p:cNvPr id="11" name="Rectangle 10"/>
          <p:cNvSpPr/>
          <p:nvPr/>
        </p:nvSpPr>
        <p:spPr>
          <a:xfrm>
            <a:off x="914400" y="3786188"/>
            <a:ext cx="1447800" cy="488950"/>
          </a:xfrm>
          <a:prstGeom prst="rect">
            <a:avLst/>
          </a:prstGeom>
          <a:solidFill>
            <a:srgbClr val="43C6C9"/>
          </a:solidFill>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p>
        </p:txBody>
      </p:sp>
      <p:sp>
        <p:nvSpPr>
          <p:cNvPr id="12" name="Rectangle 11"/>
          <p:cNvSpPr/>
          <p:nvPr/>
        </p:nvSpPr>
        <p:spPr>
          <a:xfrm>
            <a:off x="914400" y="4343400"/>
            <a:ext cx="1447800" cy="488950"/>
          </a:xfrm>
          <a:prstGeom prst="rect">
            <a:avLst/>
          </a:prstGeom>
          <a:solidFill>
            <a:srgbClr val="43C6C9"/>
          </a:solidFill>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p>
        </p:txBody>
      </p:sp>
      <p:sp>
        <p:nvSpPr>
          <p:cNvPr id="13" name="Rectangle 12"/>
          <p:cNvSpPr/>
          <p:nvPr/>
        </p:nvSpPr>
        <p:spPr>
          <a:xfrm>
            <a:off x="3810000" y="2057400"/>
            <a:ext cx="1447800" cy="488950"/>
          </a:xfrm>
          <a:prstGeom prst="rect">
            <a:avLst/>
          </a:prstGeom>
          <a:solidFill>
            <a:srgbClr val="43C6C9"/>
          </a:solidFill>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p>
        </p:txBody>
      </p:sp>
      <p:sp>
        <p:nvSpPr>
          <p:cNvPr id="14" name="Rectangle 13"/>
          <p:cNvSpPr/>
          <p:nvPr/>
        </p:nvSpPr>
        <p:spPr>
          <a:xfrm>
            <a:off x="914400" y="5562600"/>
            <a:ext cx="1447800" cy="488950"/>
          </a:xfrm>
          <a:prstGeom prst="rect">
            <a:avLst/>
          </a:prstGeom>
          <a:solidFill>
            <a:srgbClr val="43C6C9"/>
          </a:solidFill>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p>
        </p:txBody>
      </p:sp>
      <p:sp>
        <p:nvSpPr>
          <p:cNvPr id="15" name="Rectangle 14"/>
          <p:cNvSpPr/>
          <p:nvPr/>
        </p:nvSpPr>
        <p:spPr>
          <a:xfrm>
            <a:off x="914400" y="4953000"/>
            <a:ext cx="1447800" cy="488950"/>
          </a:xfrm>
          <a:prstGeom prst="rect">
            <a:avLst/>
          </a:prstGeom>
          <a:solidFill>
            <a:srgbClr val="43C6C9"/>
          </a:solidFill>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p>
        </p:txBody>
      </p:sp>
      <p:sp>
        <p:nvSpPr>
          <p:cNvPr id="16" name="Rectangle 15"/>
          <p:cNvSpPr/>
          <p:nvPr/>
        </p:nvSpPr>
        <p:spPr>
          <a:xfrm>
            <a:off x="2933700" y="4025899"/>
            <a:ext cx="3201988" cy="1624013"/>
          </a:xfrm>
          <a:prstGeom prst="rect">
            <a:avLst/>
          </a:prstGeom>
          <a:solidFill>
            <a:srgbClr val="43C6C9"/>
          </a:solidFill>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p>
        </p:txBody>
      </p:sp>
      <p:sp>
        <p:nvSpPr>
          <p:cNvPr id="21527" name="TextBox 1"/>
          <p:cNvSpPr txBox="1">
            <a:spLocks noChangeArrowheads="1"/>
          </p:cNvSpPr>
          <p:nvPr/>
        </p:nvSpPr>
        <p:spPr bwMode="auto">
          <a:xfrm>
            <a:off x="3790507" y="1371600"/>
            <a:ext cx="1535998" cy="523220"/>
          </a:xfrm>
          <a:prstGeom prst="rect">
            <a:avLst/>
          </a:prstGeom>
          <a:noFill/>
          <a:ln w="9525">
            <a:noFill/>
            <a:miter lim="800000"/>
            <a:headEnd/>
            <a:tailEnd/>
          </a:ln>
        </p:spPr>
        <p:txBody>
          <a:bodyPr wrap="none">
            <a:spAutoFit/>
          </a:bodyPr>
          <a:lstStyle/>
          <a:p>
            <a:pPr algn="ctr"/>
            <a:r>
              <a:rPr lang="en-US" sz="1400" b="1" dirty="0">
                <a:solidFill>
                  <a:schemeClr val="bg1"/>
                </a:solidFill>
              </a:rPr>
              <a:t>TAC</a:t>
            </a:r>
          </a:p>
          <a:p>
            <a:pPr algn="ctr"/>
            <a:r>
              <a:rPr lang="en-US" sz="1400" b="1" dirty="0">
                <a:solidFill>
                  <a:schemeClr val="bg1"/>
                </a:solidFill>
              </a:rPr>
              <a:t>Jefe de </a:t>
            </a:r>
            <a:r>
              <a:rPr lang="en-US" sz="1400" b="1" dirty="0" err="1">
                <a:solidFill>
                  <a:schemeClr val="bg1"/>
                </a:solidFill>
              </a:rPr>
              <a:t>Sección</a:t>
            </a:r>
            <a:endParaRPr lang="en-US" sz="1400" b="1" dirty="0">
              <a:solidFill>
                <a:schemeClr val="bg1"/>
              </a:solidFill>
            </a:endParaRPr>
          </a:p>
        </p:txBody>
      </p:sp>
      <p:sp>
        <p:nvSpPr>
          <p:cNvPr id="21528" name="TextBox 17"/>
          <p:cNvSpPr txBox="1">
            <a:spLocks noChangeArrowheads="1"/>
          </p:cNvSpPr>
          <p:nvPr/>
        </p:nvSpPr>
        <p:spPr bwMode="auto">
          <a:xfrm>
            <a:off x="5759798" y="2703513"/>
            <a:ext cx="1215333" cy="523220"/>
          </a:xfrm>
          <a:prstGeom prst="rect">
            <a:avLst/>
          </a:prstGeom>
          <a:noFill/>
          <a:ln w="9525">
            <a:noFill/>
            <a:miter lim="800000"/>
            <a:headEnd/>
            <a:tailEnd/>
          </a:ln>
        </p:spPr>
        <p:txBody>
          <a:bodyPr wrap="none">
            <a:spAutoFit/>
          </a:bodyPr>
          <a:lstStyle/>
          <a:p>
            <a:pPr algn="ctr"/>
            <a:r>
              <a:rPr lang="en-US" sz="1400" b="1" dirty="0">
                <a:solidFill>
                  <a:schemeClr val="bg1"/>
                </a:solidFill>
              </a:rPr>
              <a:t>Vice Jefe de</a:t>
            </a:r>
          </a:p>
          <a:p>
            <a:pPr algn="ctr"/>
            <a:r>
              <a:rPr lang="en-US" sz="1400" b="1" dirty="0">
                <a:solidFill>
                  <a:schemeClr val="bg1"/>
                </a:solidFill>
              </a:rPr>
              <a:t>TC</a:t>
            </a:r>
          </a:p>
        </p:txBody>
      </p:sp>
      <p:sp>
        <p:nvSpPr>
          <p:cNvPr id="21529" name="TextBox 18"/>
          <p:cNvSpPr txBox="1">
            <a:spLocks noChangeArrowheads="1"/>
          </p:cNvSpPr>
          <p:nvPr/>
        </p:nvSpPr>
        <p:spPr bwMode="auto">
          <a:xfrm>
            <a:off x="7264211" y="2698750"/>
            <a:ext cx="1319593" cy="523220"/>
          </a:xfrm>
          <a:prstGeom prst="rect">
            <a:avLst/>
          </a:prstGeom>
          <a:noFill/>
          <a:ln w="9525">
            <a:noFill/>
            <a:miter lim="800000"/>
            <a:headEnd/>
            <a:tailEnd/>
          </a:ln>
        </p:spPr>
        <p:txBody>
          <a:bodyPr wrap="none">
            <a:spAutoFit/>
          </a:bodyPr>
          <a:lstStyle/>
          <a:p>
            <a:pPr algn="ctr"/>
            <a:r>
              <a:rPr lang="en-US" sz="1400" b="1" dirty="0" err="1">
                <a:solidFill>
                  <a:schemeClr val="bg1"/>
                </a:solidFill>
              </a:rPr>
              <a:t>Secretario</a:t>
            </a:r>
            <a:r>
              <a:rPr lang="en-US" sz="1400" b="1" dirty="0">
                <a:solidFill>
                  <a:schemeClr val="bg1"/>
                </a:solidFill>
              </a:rPr>
              <a:t> de</a:t>
            </a:r>
          </a:p>
          <a:p>
            <a:pPr algn="ctr"/>
            <a:r>
              <a:rPr lang="en-US" sz="1400" b="1" dirty="0">
                <a:solidFill>
                  <a:schemeClr val="bg1"/>
                </a:solidFill>
              </a:rPr>
              <a:t>TC</a:t>
            </a:r>
          </a:p>
        </p:txBody>
      </p:sp>
      <p:sp>
        <p:nvSpPr>
          <p:cNvPr id="21530" name="TextBox 19"/>
          <p:cNvSpPr txBox="1">
            <a:spLocks noChangeArrowheads="1"/>
          </p:cNvSpPr>
          <p:nvPr/>
        </p:nvSpPr>
        <p:spPr bwMode="auto">
          <a:xfrm>
            <a:off x="4133793" y="2035175"/>
            <a:ext cx="800219" cy="523220"/>
          </a:xfrm>
          <a:prstGeom prst="rect">
            <a:avLst/>
          </a:prstGeom>
          <a:noFill/>
          <a:ln w="9525">
            <a:noFill/>
            <a:miter lim="800000"/>
            <a:headEnd/>
            <a:tailEnd/>
          </a:ln>
        </p:spPr>
        <p:txBody>
          <a:bodyPr wrap="none">
            <a:spAutoFit/>
          </a:bodyPr>
          <a:lstStyle/>
          <a:p>
            <a:pPr algn="ctr"/>
            <a:r>
              <a:rPr lang="en-US" sz="1400" b="1" dirty="0">
                <a:solidFill>
                  <a:schemeClr val="bg1"/>
                </a:solidFill>
              </a:rPr>
              <a:t>Jefe de</a:t>
            </a:r>
          </a:p>
          <a:p>
            <a:pPr algn="ctr"/>
            <a:r>
              <a:rPr lang="en-US" sz="1400" b="1" dirty="0">
                <a:solidFill>
                  <a:schemeClr val="bg1"/>
                </a:solidFill>
              </a:rPr>
              <a:t>TC</a:t>
            </a:r>
          </a:p>
        </p:txBody>
      </p:sp>
      <p:sp>
        <p:nvSpPr>
          <p:cNvPr id="21531" name="TextBox 20"/>
          <p:cNvSpPr txBox="1">
            <a:spLocks noChangeArrowheads="1"/>
          </p:cNvSpPr>
          <p:nvPr/>
        </p:nvSpPr>
        <p:spPr bwMode="auto">
          <a:xfrm>
            <a:off x="1130580" y="3200400"/>
            <a:ext cx="1058303" cy="307777"/>
          </a:xfrm>
          <a:prstGeom prst="rect">
            <a:avLst/>
          </a:prstGeom>
          <a:noFill/>
          <a:ln w="9525">
            <a:noFill/>
            <a:miter lim="800000"/>
            <a:headEnd/>
            <a:tailEnd/>
          </a:ln>
        </p:spPr>
        <p:txBody>
          <a:bodyPr wrap="none">
            <a:spAutoFit/>
          </a:bodyPr>
          <a:lstStyle/>
          <a:p>
            <a:pPr algn="ctr"/>
            <a:r>
              <a:rPr lang="en-US" sz="1400" b="1" dirty="0">
                <a:solidFill>
                  <a:schemeClr val="bg1"/>
                </a:solidFill>
              </a:rPr>
              <a:t>Handbook</a:t>
            </a:r>
          </a:p>
        </p:txBody>
      </p:sp>
      <p:sp>
        <p:nvSpPr>
          <p:cNvPr id="21532" name="TextBox 21"/>
          <p:cNvSpPr txBox="1">
            <a:spLocks noChangeArrowheads="1"/>
          </p:cNvSpPr>
          <p:nvPr/>
        </p:nvSpPr>
        <p:spPr bwMode="auto">
          <a:xfrm>
            <a:off x="1130906" y="3832225"/>
            <a:ext cx="990977" cy="307777"/>
          </a:xfrm>
          <a:prstGeom prst="rect">
            <a:avLst/>
          </a:prstGeom>
          <a:noFill/>
          <a:ln w="9525">
            <a:noFill/>
            <a:miter lim="800000"/>
            <a:headEnd/>
            <a:tailEnd/>
          </a:ln>
        </p:spPr>
        <p:txBody>
          <a:bodyPr wrap="none">
            <a:spAutoFit/>
          </a:bodyPr>
          <a:lstStyle/>
          <a:p>
            <a:pPr algn="ctr"/>
            <a:r>
              <a:rPr lang="en-US" sz="1400" b="1" dirty="0">
                <a:solidFill>
                  <a:schemeClr val="bg1"/>
                </a:solidFill>
              </a:rPr>
              <a:t>Research</a:t>
            </a:r>
          </a:p>
        </p:txBody>
      </p:sp>
      <p:sp>
        <p:nvSpPr>
          <p:cNvPr id="21533" name="TextBox 22"/>
          <p:cNvSpPr txBox="1">
            <a:spLocks noChangeArrowheads="1"/>
          </p:cNvSpPr>
          <p:nvPr/>
        </p:nvSpPr>
        <p:spPr bwMode="auto">
          <a:xfrm>
            <a:off x="1125988" y="4419600"/>
            <a:ext cx="1023037" cy="307777"/>
          </a:xfrm>
          <a:prstGeom prst="rect">
            <a:avLst/>
          </a:prstGeom>
          <a:noFill/>
          <a:ln w="9525">
            <a:noFill/>
            <a:miter lim="800000"/>
            <a:headEnd/>
            <a:tailEnd/>
          </a:ln>
        </p:spPr>
        <p:txBody>
          <a:bodyPr wrap="none">
            <a:spAutoFit/>
          </a:bodyPr>
          <a:lstStyle/>
          <a:p>
            <a:pPr algn="ctr"/>
            <a:r>
              <a:rPr lang="en-US" sz="1400" b="1" dirty="0">
                <a:solidFill>
                  <a:schemeClr val="bg1"/>
                </a:solidFill>
              </a:rPr>
              <a:t>Programs</a:t>
            </a:r>
          </a:p>
        </p:txBody>
      </p:sp>
      <p:sp>
        <p:nvSpPr>
          <p:cNvPr id="21534" name="TextBox 23"/>
          <p:cNvSpPr txBox="1">
            <a:spLocks noChangeArrowheads="1"/>
          </p:cNvSpPr>
          <p:nvPr/>
        </p:nvSpPr>
        <p:spPr bwMode="auto">
          <a:xfrm>
            <a:off x="1105175" y="5040313"/>
            <a:ext cx="1059906" cy="307777"/>
          </a:xfrm>
          <a:prstGeom prst="rect">
            <a:avLst/>
          </a:prstGeom>
          <a:noFill/>
          <a:ln w="9525">
            <a:noFill/>
            <a:miter lim="800000"/>
            <a:headEnd/>
            <a:tailEnd/>
          </a:ln>
        </p:spPr>
        <p:txBody>
          <a:bodyPr wrap="none">
            <a:spAutoFit/>
          </a:bodyPr>
          <a:lstStyle/>
          <a:p>
            <a:pPr algn="ctr"/>
            <a:r>
              <a:rPr lang="en-US" sz="1400" b="1" dirty="0">
                <a:solidFill>
                  <a:schemeClr val="bg1"/>
                </a:solidFill>
              </a:rPr>
              <a:t>Standards</a:t>
            </a:r>
          </a:p>
        </p:txBody>
      </p:sp>
      <p:sp>
        <p:nvSpPr>
          <p:cNvPr id="21535" name="TextBox 24"/>
          <p:cNvSpPr txBox="1">
            <a:spLocks noChangeArrowheads="1"/>
          </p:cNvSpPr>
          <p:nvPr/>
        </p:nvSpPr>
        <p:spPr bwMode="auto">
          <a:xfrm>
            <a:off x="1299183" y="5649913"/>
            <a:ext cx="662362" cy="307777"/>
          </a:xfrm>
          <a:prstGeom prst="rect">
            <a:avLst/>
          </a:prstGeom>
          <a:noFill/>
          <a:ln w="9525">
            <a:noFill/>
            <a:miter lim="800000"/>
            <a:headEnd/>
            <a:tailEnd/>
          </a:ln>
        </p:spPr>
        <p:txBody>
          <a:bodyPr wrap="none">
            <a:spAutoFit/>
          </a:bodyPr>
          <a:lstStyle/>
          <a:p>
            <a:pPr algn="ctr"/>
            <a:r>
              <a:rPr lang="en-US" sz="1400" b="1" dirty="0" err="1">
                <a:solidFill>
                  <a:schemeClr val="bg1"/>
                </a:solidFill>
              </a:rPr>
              <a:t>Otros</a:t>
            </a:r>
            <a:endParaRPr lang="en-US" sz="1400" b="1" dirty="0">
              <a:solidFill>
                <a:schemeClr val="bg1"/>
              </a:solidFill>
            </a:endParaRPr>
          </a:p>
        </p:txBody>
      </p:sp>
      <p:sp>
        <p:nvSpPr>
          <p:cNvPr id="21536" name="TextBox 25"/>
          <p:cNvSpPr txBox="1">
            <a:spLocks noChangeArrowheads="1"/>
          </p:cNvSpPr>
          <p:nvPr/>
        </p:nvSpPr>
        <p:spPr bwMode="auto">
          <a:xfrm>
            <a:off x="6374882" y="3667780"/>
            <a:ext cx="2007118" cy="523220"/>
          </a:xfrm>
          <a:prstGeom prst="rect">
            <a:avLst/>
          </a:prstGeom>
          <a:noFill/>
          <a:ln w="9525">
            <a:noFill/>
            <a:miter lim="800000"/>
            <a:headEnd/>
            <a:tailEnd/>
          </a:ln>
        </p:spPr>
        <p:txBody>
          <a:bodyPr wrap="square">
            <a:spAutoFit/>
          </a:bodyPr>
          <a:lstStyle/>
          <a:p>
            <a:pPr algn="ctr"/>
            <a:r>
              <a:rPr lang="en-US" sz="1400" b="1" dirty="0" err="1">
                <a:solidFill>
                  <a:schemeClr val="bg1"/>
                </a:solidFill>
              </a:rPr>
              <a:t>Administrador</a:t>
            </a:r>
            <a:r>
              <a:rPr lang="en-US" sz="1400" b="1" dirty="0">
                <a:solidFill>
                  <a:schemeClr val="bg1"/>
                </a:solidFill>
              </a:rPr>
              <a:t> del</a:t>
            </a:r>
            <a:br>
              <a:rPr lang="en-US" sz="1400" b="1" dirty="0">
                <a:solidFill>
                  <a:schemeClr val="bg1"/>
                </a:solidFill>
              </a:rPr>
            </a:br>
            <a:r>
              <a:rPr lang="en-US" sz="1400" b="1" dirty="0" err="1">
                <a:solidFill>
                  <a:schemeClr val="bg1"/>
                </a:solidFill>
              </a:rPr>
              <a:t>Sitio</a:t>
            </a:r>
            <a:r>
              <a:rPr lang="en-US" sz="1400" b="1" dirty="0">
                <a:solidFill>
                  <a:schemeClr val="bg1"/>
                </a:solidFill>
              </a:rPr>
              <a:t> Web de TC</a:t>
            </a:r>
          </a:p>
        </p:txBody>
      </p:sp>
      <p:sp>
        <p:nvSpPr>
          <p:cNvPr id="21537" name="TextBox 26"/>
          <p:cNvSpPr txBox="1">
            <a:spLocks noChangeArrowheads="1"/>
          </p:cNvSpPr>
          <p:nvPr/>
        </p:nvSpPr>
        <p:spPr bwMode="auto">
          <a:xfrm>
            <a:off x="6687998" y="4330700"/>
            <a:ext cx="981358" cy="523220"/>
          </a:xfrm>
          <a:prstGeom prst="rect">
            <a:avLst/>
          </a:prstGeom>
          <a:noFill/>
          <a:ln w="9525">
            <a:noFill/>
            <a:miter lim="800000"/>
            <a:headEnd/>
            <a:tailEnd/>
          </a:ln>
        </p:spPr>
        <p:txBody>
          <a:bodyPr wrap="none">
            <a:spAutoFit/>
          </a:bodyPr>
          <a:lstStyle/>
          <a:p>
            <a:pPr algn="ctr"/>
            <a:r>
              <a:rPr lang="en-US" sz="1400" b="1" dirty="0">
                <a:solidFill>
                  <a:schemeClr val="bg1"/>
                </a:solidFill>
              </a:rPr>
              <a:t>Enlaces</a:t>
            </a:r>
            <a:br>
              <a:rPr lang="en-US" sz="1400" b="1" dirty="0">
                <a:solidFill>
                  <a:schemeClr val="bg1"/>
                </a:solidFill>
              </a:rPr>
            </a:br>
            <a:r>
              <a:rPr lang="en-US" sz="1400" b="1" dirty="0" err="1">
                <a:solidFill>
                  <a:schemeClr val="bg1"/>
                </a:solidFill>
              </a:rPr>
              <a:t>Formales</a:t>
            </a:r>
            <a:endParaRPr lang="en-US" sz="1400" b="1" dirty="0">
              <a:solidFill>
                <a:schemeClr val="bg1"/>
              </a:solidFill>
            </a:endParaRPr>
          </a:p>
        </p:txBody>
      </p:sp>
      <p:sp>
        <p:nvSpPr>
          <p:cNvPr id="21538" name="TextBox 27"/>
          <p:cNvSpPr txBox="1">
            <a:spLocks noChangeArrowheads="1"/>
          </p:cNvSpPr>
          <p:nvPr/>
        </p:nvSpPr>
        <p:spPr bwMode="auto">
          <a:xfrm>
            <a:off x="6627145" y="5010150"/>
            <a:ext cx="1090363" cy="523220"/>
          </a:xfrm>
          <a:prstGeom prst="rect">
            <a:avLst/>
          </a:prstGeom>
          <a:noFill/>
          <a:ln w="9525">
            <a:noFill/>
            <a:miter lim="800000"/>
            <a:headEnd/>
            <a:tailEnd/>
          </a:ln>
        </p:spPr>
        <p:txBody>
          <a:bodyPr wrap="none">
            <a:spAutoFit/>
          </a:bodyPr>
          <a:lstStyle/>
          <a:p>
            <a:pPr algn="ctr"/>
            <a:r>
              <a:rPr lang="en-US" sz="1400" b="1" dirty="0">
                <a:solidFill>
                  <a:schemeClr val="bg1"/>
                </a:solidFill>
              </a:rPr>
              <a:t>Enlaces</a:t>
            </a:r>
            <a:br>
              <a:rPr lang="en-US" sz="1400" b="1" dirty="0">
                <a:solidFill>
                  <a:schemeClr val="bg1"/>
                </a:solidFill>
              </a:rPr>
            </a:br>
            <a:r>
              <a:rPr lang="en-US" sz="1400" b="1" dirty="0" err="1">
                <a:solidFill>
                  <a:schemeClr val="bg1"/>
                </a:solidFill>
              </a:rPr>
              <a:t>Informales</a:t>
            </a:r>
            <a:endParaRPr lang="en-US" sz="1400" b="1" dirty="0">
              <a:solidFill>
                <a:schemeClr val="bg1"/>
              </a:solidFill>
            </a:endParaRPr>
          </a:p>
        </p:txBody>
      </p:sp>
      <p:sp>
        <p:nvSpPr>
          <p:cNvPr id="21539" name="TextBox 28"/>
          <p:cNvSpPr txBox="1">
            <a:spLocks noChangeArrowheads="1"/>
          </p:cNvSpPr>
          <p:nvPr/>
        </p:nvSpPr>
        <p:spPr bwMode="auto">
          <a:xfrm>
            <a:off x="3516628" y="4038600"/>
            <a:ext cx="2036134" cy="1600438"/>
          </a:xfrm>
          <a:prstGeom prst="rect">
            <a:avLst/>
          </a:prstGeom>
          <a:noFill/>
          <a:ln w="9525">
            <a:noFill/>
            <a:miter lim="800000"/>
            <a:headEnd/>
            <a:tailEnd/>
          </a:ln>
        </p:spPr>
        <p:txBody>
          <a:bodyPr wrap="none">
            <a:spAutoFit/>
          </a:bodyPr>
          <a:lstStyle/>
          <a:p>
            <a:pPr algn="ctr"/>
            <a:r>
              <a:rPr lang="en-US" sz="1400" b="1" u="sng" dirty="0" err="1">
                <a:solidFill>
                  <a:schemeClr val="bg1"/>
                </a:solidFill>
              </a:rPr>
              <a:t>Miembros</a:t>
            </a:r>
            <a:r>
              <a:rPr lang="en-US" sz="1400" b="1" u="sng" dirty="0">
                <a:solidFill>
                  <a:schemeClr val="bg1"/>
                </a:solidFill>
              </a:rPr>
              <a:t> de TC</a:t>
            </a:r>
          </a:p>
          <a:p>
            <a:pPr algn="ctr"/>
            <a:r>
              <a:rPr lang="en-US" sz="1400" b="1" dirty="0" err="1">
                <a:solidFill>
                  <a:schemeClr val="bg1"/>
                </a:solidFill>
              </a:rPr>
              <a:t>Miembros</a:t>
            </a:r>
            <a:r>
              <a:rPr lang="en-US" sz="1400" b="1" dirty="0">
                <a:solidFill>
                  <a:schemeClr val="bg1"/>
                </a:solidFill>
              </a:rPr>
              <a:t> con </a:t>
            </a:r>
            <a:r>
              <a:rPr lang="en-US" sz="1400" b="1" dirty="0" err="1">
                <a:solidFill>
                  <a:schemeClr val="bg1"/>
                </a:solidFill>
              </a:rPr>
              <a:t>Voto</a:t>
            </a:r>
            <a:r>
              <a:rPr lang="en-US" sz="1400" b="1" dirty="0">
                <a:solidFill>
                  <a:schemeClr val="bg1"/>
                </a:solidFill>
              </a:rPr>
              <a:t/>
            </a:r>
            <a:br>
              <a:rPr lang="en-US" sz="1400" b="1" dirty="0">
                <a:solidFill>
                  <a:schemeClr val="bg1"/>
                </a:solidFill>
              </a:rPr>
            </a:br>
            <a:endParaRPr lang="en-US" sz="1400" b="1" dirty="0">
              <a:solidFill>
                <a:schemeClr val="bg1"/>
              </a:solidFill>
            </a:endParaRPr>
          </a:p>
          <a:p>
            <a:pPr algn="ctr"/>
            <a:r>
              <a:rPr lang="en-US" sz="1400" b="1" dirty="0" err="1">
                <a:solidFill>
                  <a:schemeClr val="bg1"/>
                </a:solidFill>
              </a:rPr>
              <a:t>Miembros</a:t>
            </a:r>
            <a:r>
              <a:rPr lang="en-US" sz="1400" b="1" dirty="0">
                <a:solidFill>
                  <a:schemeClr val="bg1"/>
                </a:solidFill>
              </a:rPr>
              <a:t> </a:t>
            </a:r>
            <a:r>
              <a:rPr lang="en-US" sz="1400" b="1" dirty="0" err="1">
                <a:solidFill>
                  <a:schemeClr val="bg1"/>
                </a:solidFill>
              </a:rPr>
              <a:t>Honorarios</a:t>
            </a:r>
            <a:r>
              <a:rPr lang="en-US" sz="1400" b="1" dirty="0">
                <a:solidFill>
                  <a:schemeClr val="bg1"/>
                </a:solidFill>
              </a:rPr>
              <a:t/>
            </a:r>
            <a:br>
              <a:rPr lang="en-US" sz="1400" b="1" dirty="0">
                <a:solidFill>
                  <a:schemeClr val="bg1"/>
                </a:solidFill>
              </a:rPr>
            </a:br>
            <a:endParaRPr lang="en-US" sz="1400" b="1" dirty="0">
              <a:solidFill>
                <a:schemeClr val="bg1"/>
              </a:solidFill>
            </a:endParaRPr>
          </a:p>
          <a:p>
            <a:pPr algn="ctr"/>
            <a:r>
              <a:rPr lang="en-US" sz="1400" b="1" dirty="0" err="1">
                <a:solidFill>
                  <a:schemeClr val="bg1"/>
                </a:solidFill>
              </a:rPr>
              <a:t>Miembros</a:t>
            </a:r>
            <a:r>
              <a:rPr lang="en-US" sz="1400" b="1" dirty="0">
                <a:solidFill>
                  <a:schemeClr val="bg1"/>
                </a:solidFill>
              </a:rPr>
              <a:t> </a:t>
            </a:r>
            <a:r>
              <a:rPr lang="en-US" sz="1400" b="1" dirty="0" err="1">
                <a:solidFill>
                  <a:schemeClr val="bg1"/>
                </a:solidFill>
              </a:rPr>
              <a:t>Honorarios</a:t>
            </a:r>
            <a:r>
              <a:rPr lang="en-US" sz="1400" b="1" dirty="0">
                <a:solidFill>
                  <a:schemeClr val="bg1"/>
                </a:solidFill>
              </a:rPr>
              <a:t/>
            </a:r>
            <a:br>
              <a:rPr lang="en-US" sz="1400" b="1" dirty="0">
                <a:solidFill>
                  <a:schemeClr val="bg1"/>
                </a:solidFill>
              </a:rPr>
            </a:br>
            <a:r>
              <a:rPr lang="en-US" sz="1400" b="1" dirty="0" err="1">
                <a:solidFill>
                  <a:schemeClr val="bg1"/>
                </a:solidFill>
              </a:rPr>
              <a:t>Provisionales</a:t>
            </a:r>
            <a:endParaRPr lang="en-US" sz="1400" b="1" dirty="0">
              <a:solidFill>
                <a:schemeClr val="bg1"/>
              </a:solidFill>
            </a:endParaRPr>
          </a:p>
        </p:txBody>
      </p:sp>
      <p:cxnSp>
        <p:nvCxnSpPr>
          <p:cNvPr id="17" name="Straight Connector 16"/>
          <p:cNvCxnSpPr/>
          <p:nvPr/>
        </p:nvCxnSpPr>
        <p:spPr>
          <a:xfrm>
            <a:off x="4535488" y="1905000"/>
            <a:ext cx="0" cy="142875"/>
          </a:xfrm>
          <a:prstGeom prst="line">
            <a:avLst/>
          </a:prstGeom>
          <a:ln>
            <a:solidFill>
              <a:schemeClr val="bg1"/>
            </a:solidFill>
          </a:ln>
        </p:spPr>
        <p:style>
          <a:lnRef idx="2">
            <a:schemeClr val="accent1"/>
          </a:lnRef>
          <a:fillRef idx="0">
            <a:schemeClr val="accent1"/>
          </a:fillRef>
          <a:effectRef idx="1">
            <a:schemeClr val="accent1"/>
          </a:effectRef>
          <a:fontRef idx="minor">
            <a:schemeClr val="tx1"/>
          </a:fontRef>
        </p:style>
      </p:cxnSp>
      <p:cxnSp>
        <p:nvCxnSpPr>
          <p:cNvPr id="31" name="Straight Connector 30"/>
          <p:cNvCxnSpPr/>
          <p:nvPr/>
        </p:nvCxnSpPr>
        <p:spPr>
          <a:xfrm>
            <a:off x="5267325" y="2286000"/>
            <a:ext cx="2667000" cy="0"/>
          </a:xfrm>
          <a:prstGeom prst="line">
            <a:avLst/>
          </a:prstGeom>
          <a:ln>
            <a:solidFill>
              <a:schemeClr val="bg1"/>
            </a:solidFill>
          </a:ln>
        </p:spPr>
        <p:style>
          <a:lnRef idx="2">
            <a:schemeClr val="accent1"/>
          </a:lnRef>
          <a:fillRef idx="0">
            <a:schemeClr val="accent1"/>
          </a:fillRef>
          <a:effectRef idx="1">
            <a:schemeClr val="accent1"/>
          </a:effectRef>
          <a:fontRef idx="minor">
            <a:schemeClr val="tx1"/>
          </a:fontRef>
        </p:style>
      </p:cxnSp>
      <p:cxnSp>
        <p:nvCxnSpPr>
          <p:cNvPr id="34" name="Straight Connector 33"/>
          <p:cNvCxnSpPr/>
          <p:nvPr/>
        </p:nvCxnSpPr>
        <p:spPr>
          <a:xfrm>
            <a:off x="6373813" y="2286000"/>
            <a:ext cx="0" cy="428625"/>
          </a:xfrm>
          <a:prstGeom prst="line">
            <a:avLst/>
          </a:prstGeom>
          <a:ln>
            <a:solidFill>
              <a:schemeClr val="bg1"/>
            </a:solidFill>
          </a:ln>
        </p:spPr>
        <p:style>
          <a:lnRef idx="2">
            <a:schemeClr val="accent1"/>
          </a:lnRef>
          <a:fillRef idx="0">
            <a:schemeClr val="accent1"/>
          </a:fillRef>
          <a:effectRef idx="1">
            <a:schemeClr val="accent1"/>
          </a:effectRef>
          <a:fontRef idx="minor">
            <a:schemeClr val="tx1"/>
          </a:fontRef>
        </p:style>
      </p:cxnSp>
      <p:cxnSp>
        <p:nvCxnSpPr>
          <p:cNvPr id="36" name="Straight Connector 35"/>
          <p:cNvCxnSpPr/>
          <p:nvPr/>
        </p:nvCxnSpPr>
        <p:spPr>
          <a:xfrm>
            <a:off x="7924800" y="2286000"/>
            <a:ext cx="0" cy="436563"/>
          </a:xfrm>
          <a:prstGeom prst="line">
            <a:avLst/>
          </a:prstGeom>
          <a:ln>
            <a:solidFill>
              <a:schemeClr val="bg1"/>
            </a:solidFill>
          </a:ln>
        </p:spPr>
        <p:style>
          <a:lnRef idx="2">
            <a:schemeClr val="accent1"/>
          </a:lnRef>
          <a:fillRef idx="0">
            <a:schemeClr val="accent1"/>
          </a:fillRef>
          <a:effectRef idx="1">
            <a:schemeClr val="accent1"/>
          </a:effectRef>
          <a:fontRef idx="minor">
            <a:schemeClr val="tx1"/>
          </a:fontRef>
        </p:style>
      </p:cxnSp>
      <p:sp>
        <p:nvSpPr>
          <p:cNvPr id="21545" name="TextBox 52"/>
          <p:cNvSpPr txBox="1">
            <a:spLocks noChangeArrowheads="1"/>
          </p:cNvSpPr>
          <p:nvPr/>
        </p:nvSpPr>
        <p:spPr bwMode="auto">
          <a:xfrm>
            <a:off x="6439008" y="1981200"/>
            <a:ext cx="930063" cy="307777"/>
          </a:xfrm>
          <a:prstGeom prst="rect">
            <a:avLst/>
          </a:prstGeom>
          <a:noFill/>
          <a:ln w="9525">
            <a:noFill/>
            <a:miter lim="800000"/>
            <a:headEnd/>
            <a:tailEnd/>
          </a:ln>
        </p:spPr>
        <p:txBody>
          <a:bodyPr wrap="none">
            <a:spAutoFit/>
          </a:bodyPr>
          <a:lstStyle/>
          <a:p>
            <a:pPr algn="ctr"/>
            <a:r>
              <a:rPr lang="en-US" sz="1400" b="1" dirty="0" err="1">
                <a:solidFill>
                  <a:schemeClr val="bg1"/>
                </a:solidFill>
              </a:rPr>
              <a:t>Oficiales</a:t>
            </a:r>
            <a:endParaRPr lang="en-US" sz="1400" b="1" dirty="0">
              <a:solidFill>
                <a:schemeClr val="bg1"/>
              </a:solidFill>
            </a:endParaRPr>
          </a:p>
        </p:txBody>
      </p:sp>
      <p:cxnSp>
        <p:nvCxnSpPr>
          <p:cNvPr id="18" name="Straight Connector 47"/>
          <p:cNvCxnSpPr/>
          <p:nvPr/>
        </p:nvCxnSpPr>
        <p:spPr>
          <a:xfrm flipV="1">
            <a:off x="2362200" y="4572000"/>
            <a:ext cx="571500" cy="0"/>
          </a:xfrm>
          <a:prstGeom prst="line">
            <a:avLst/>
          </a:prstGeom>
          <a:ln>
            <a:solidFill>
              <a:schemeClr val="bg1"/>
            </a:solidFill>
          </a:ln>
        </p:spPr>
        <p:style>
          <a:lnRef idx="2">
            <a:schemeClr val="accent1"/>
          </a:lnRef>
          <a:fillRef idx="0">
            <a:schemeClr val="accent1"/>
          </a:fillRef>
          <a:effectRef idx="1">
            <a:schemeClr val="accent1"/>
          </a:effectRef>
          <a:fontRef idx="minor">
            <a:schemeClr val="tx1"/>
          </a:fontRef>
        </p:style>
      </p:cxnSp>
      <p:sp>
        <p:nvSpPr>
          <p:cNvPr id="21547" name="TextBox 52"/>
          <p:cNvSpPr txBox="1">
            <a:spLocks noChangeArrowheads="1"/>
          </p:cNvSpPr>
          <p:nvPr/>
        </p:nvSpPr>
        <p:spPr bwMode="auto">
          <a:xfrm>
            <a:off x="1044967" y="2514600"/>
            <a:ext cx="1199367" cy="307777"/>
          </a:xfrm>
          <a:prstGeom prst="rect">
            <a:avLst/>
          </a:prstGeom>
          <a:noFill/>
          <a:ln w="9525">
            <a:noFill/>
            <a:miter lim="800000"/>
            <a:headEnd/>
            <a:tailEnd/>
          </a:ln>
        </p:spPr>
        <p:txBody>
          <a:bodyPr wrap="none">
            <a:spAutoFit/>
          </a:bodyPr>
          <a:lstStyle/>
          <a:p>
            <a:pPr algn="ctr"/>
            <a:r>
              <a:rPr lang="en-US" sz="1400" b="1" dirty="0" err="1">
                <a:solidFill>
                  <a:schemeClr val="bg1"/>
                </a:solidFill>
              </a:rPr>
              <a:t>Subcomités</a:t>
            </a:r>
            <a:endParaRPr lang="en-US" sz="1400" b="1" dirty="0">
              <a:solidFill>
                <a:schemeClr val="bg1"/>
              </a:solidFill>
            </a:endParaRPr>
          </a:p>
        </p:txBody>
      </p:sp>
    </p:spTree>
    <p:extLst>
      <p:ext uri="{BB962C8B-B14F-4D97-AF65-F5344CB8AC3E}">
        <p14:creationId xmlns:p14="http://schemas.microsoft.com/office/powerpoint/2010/main" val="27552570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7649" name="Rectangle 2"/>
          <p:cNvSpPr>
            <a:spLocks noGrp="1" noChangeArrowheads="1"/>
          </p:cNvSpPr>
          <p:nvPr>
            <p:ph type="title"/>
          </p:nvPr>
        </p:nvSpPr>
        <p:spPr>
          <a:xfrm>
            <a:off x="228600" y="533400"/>
            <a:ext cx="8686800" cy="1143000"/>
          </a:xfrm>
        </p:spPr>
        <p:txBody>
          <a:bodyPr lIns="92075" tIns="46038" rIns="92075" bIns="46038" anchor="b"/>
          <a:lstStyle/>
          <a:p>
            <a:r>
              <a:rPr lang="en-US" sz="3600" b="1" dirty="0" err="1">
                <a:latin typeface="Helvetica" pitchFamily="34" charset="0"/>
                <a:cs typeface="Helvetica" pitchFamily="34" charset="0"/>
              </a:rPr>
              <a:t>Investigación</a:t>
            </a:r>
            <a:r>
              <a:rPr lang="en-US" sz="3600" b="1" dirty="0">
                <a:latin typeface="Helvetica" pitchFamily="34" charset="0"/>
                <a:cs typeface="Helvetica" pitchFamily="34" charset="0"/>
              </a:rPr>
              <a:t> de ASHRAE –</a:t>
            </a:r>
            <a:br>
              <a:rPr lang="en-US" sz="3600" b="1" dirty="0">
                <a:latin typeface="Helvetica" pitchFamily="34" charset="0"/>
                <a:cs typeface="Helvetica" pitchFamily="34" charset="0"/>
              </a:rPr>
            </a:br>
            <a:r>
              <a:rPr lang="en-US" sz="3600" b="1" dirty="0" err="1">
                <a:latin typeface="Helvetica" pitchFamily="34" charset="0"/>
                <a:cs typeface="Helvetica" pitchFamily="34" charset="0"/>
              </a:rPr>
              <a:t>Iniciado</a:t>
            </a:r>
            <a:r>
              <a:rPr lang="en-US" sz="3600" b="1" dirty="0">
                <a:latin typeface="Helvetica" pitchFamily="34" charset="0"/>
                <a:cs typeface="Helvetica" pitchFamily="34" charset="0"/>
              </a:rPr>
              <a:t> y &amp; </a:t>
            </a:r>
            <a:r>
              <a:rPr lang="en-US" sz="3600" b="1" dirty="0" err="1">
                <a:latin typeface="Helvetica" pitchFamily="34" charset="0"/>
                <a:cs typeface="Helvetica" pitchFamily="34" charset="0"/>
              </a:rPr>
              <a:t>Monitoreado</a:t>
            </a:r>
            <a:endParaRPr lang="en-US" sz="3600" b="1" dirty="0">
              <a:latin typeface="Helvetica" pitchFamily="34" charset="0"/>
              <a:cs typeface="Helvetica" pitchFamily="34" charset="0"/>
            </a:endParaRPr>
          </a:p>
        </p:txBody>
      </p:sp>
      <p:sp>
        <p:nvSpPr>
          <p:cNvPr id="8195" name="Rectangle 3"/>
          <p:cNvSpPr>
            <a:spLocks noGrp="1" noChangeArrowheads="1"/>
          </p:cNvSpPr>
          <p:nvPr>
            <p:ph type="body" idx="1"/>
          </p:nvPr>
        </p:nvSpPr>
        <p:spPr>
          <a:xfrm>
            <a:off x="685800" y="2133600"/>
            <a:ext cx="8229600" cy="4114800"/>
          </a:xfrm>
        </p:spPr>
        <p:txBody>
          <a:bodyPr wrap="square" lIns="92075" tIns="46038" rIns="92075" bIns="46038" numCol="1" anchor="t" anchorCtr="0" compatLnSpc="1">
            <a:prstTxWarp prst="textNoShape">
              <a:avLst/>
            </a:prstTxWarp>
          </a:bodyPr>
          <a:lstStyle/>
          <a:p>
            <a:pPr>
              <a:spcBef>
                <a:spcPct val="50000"/>
              </a:spcBef>
              <a:defRPr/>
            </a:pPr>
            <a:r>
              <a:rPr lang="en-US" dirty="0" err="1">
                <a:latin typeface="Helvetica" pitchFamily="2" charset="0"/>
                <a:cs typeface="Helvetica" pitchFamily="2" charset="0"/>
              </a:rPr>
              <a:t>Identifica</a:t>
            </a:r>
            <a:r>
              <a:rPr lang="en-US" dirty="0">
                <a:latin typeface="Helvetica" pitchFamily="2" charset="0"/>
                <a:cs typeface="Helvetica" pitchFamily="2" charset="0"/>
              </a:rPr>
              <a:t> </a:t>
            </a:r>
            <a:r>
              <a:rPr lang="en-US" dirty="0" err="1">
                <a:latin typeface="Helvetica" pitchFamily="2" charset="0"/>
                <a:cs typeface="Helvetica" pitchFamily="2" charset="0"/>
              </a:rPr>
              <a:t>investigación</a:t>
            </a:r>
            <a:r>
              <a:rPr lang="en-US" dirty="0">
                <a:latin typeface="Helvetica" pitchFamily="2" charset="0"/>
                <a:cs typeface="Helvetica" pitchFamily="2" charset="0"/>
              </a:rPr>
              <a:t> </a:t>
            </a:r>
            <a:r>
              <a:rPr lang="en-US" dirty="0" err="1">
                <a:latin typeface="Helvetica" pitchFamily="2" charset="0"/>
                <a:cs typeface="Helvetica" pitchFamily="2" charset="0"/>
              </a:rPr>
              <a:t>necesaria</a:t>
            </a:r>
            <a:endParaRPr lang="en-US" dirty="0">
              <a:latin typeface="Helvetica" pitchFamily="2" charset="0"/>
              <a:cs typeface="Helvetica" pitchFamily="2" charset="0"/>
            </a:endParaRPr>
          </a:p>
          <a:p>
            <a:pPr>
              <a:spcBef>
                <a:spcPct val="50000"/>
              </a:spcBef>
              <a:defRPr/>
            </a:pPr>
            <a:r>
              <a:rPr lang="en-US" dirty="0" err="1">
                <a:latin typeface="Helvetica" pitchFamily="2" charset="0"/>
                <a:cs typeface="Helvetica" pitchFamily="2" charset="0"/>
              </a:rPr>
              <a:t>Desarrolla</a:t>
            </a:r>
            <a:r>
              <a:rPr lang="en-US" dirty="0">
                <a:latin typeface="Helvetica" pitchFamily="2" charset="0"/>
                <a:cs typeface="Helvetica" pitchFamily="2" charset="0"/>
              </a:rPr>
              <a:t> </a:t>
            </a:r>
            <a:r>
              <a:rPr lang="es-ES" dirty="0"/>
              <a:t>declaraciones de trabajos de investigación</a:t>
            </a:r>
            <a:endParaRPr lang="en-US" dirty="0">
              <a:latin typeface="Helvetica" pitchFamily="2" charset="0"/>
              <a:cs typeface="Helvetica" pitchFamily="2" charset="0"/>
            </a:endParaRPr>
          </a:p>
          <a:p>
            <a:pPr>
              <a:spcBef>
                <a:spcPct val="50000"/>
              </a:spcBef>
              <a:defRPr/>
            </a:pPr>
            <a:r>
              <a:rPr lang="en-US" dirty="0" err="1">
                <a:latin typeface="Helvetica" pitchFamily="2" charset="0"/>
                <a:cs typeface="Helvetica" pitchFamily="2" charset="0"/>
              </a:rPr>
              <a:t>Evalúa</a:t>
            </a:r>
            <a:r>
              <a:rPr lang="en-US" dirty="0">
                <a:latin typeface="Helvetica" pitchFamily="2" charset="0"/>
                <a:cs typeface="Helvetica" pitchFamily="2" charset="0"/>
              </a:rPr>
              <a:t> </a:t>
            </a:r>
            <a:r>
              <a:rPr lang="es-ES" dirty="0"/>
              <a:t>propuestas</a:t>
            </a:r>
            <a:endParaRPr lang="en-US" dirty="0">
              <a:latin typeface="Helvetica" pitchFamily="2" charset="0"/>
              <a:cs typeface="Helvetica" pitchFamily="2" charset="0"/>
            </a:endParaRPr>
          </a:p>
          <a:p>
            <a:pPr>
              <a:spcBef>
                <a:spcPct val="50000"/>
              </a:spcBef>
              <a:defRPr/>
            </a:pPr>
            <a:r>
              <a:rPr lang="en-US" dirty="0" err="1">
                <a:latin typeface="Helvetica" pitchFamily="2" charset="0"/>
                <a:cs typeface="Helvetica" pitchFamily="2" charset="0"/>
              </a:rPr>
              <a:t>Monitorea</a:t>
            </a:r>
            <a:r>
              <a:rPr lang="en-US" dirty="0">
                <a:latin typeface="Helvetica" pitchFamily="2" charset="0"/>
                <a:cs typeface="Helvetica" pitchFamily="2" charset="0"/>
              </a:rPr>
              <a:t> el </a:t>
            </a:r>
            <a:r>
              <a:rPr lang="es-ES" dirty="0"/>
              <a:t>proyecto de investigación</a:t>
            </a:r>
            <a:endParaRPr lang="en-US" dirty="0">
              <a:latin typeface="Helvetica" pitchFamily="2" charset="0"/>
              <a:cs typeface="Helvetica" pitchFamily="2" charset="0"/>
            </a:endParaRPr>
          </a:p>
          <a:p>
            <a:pPr>
              <a:spcBef>
                <a:spcPct val="50000"/>
              </a:spcBef>
              <a:defRPr/>
            </a:pPr>
            <a:r>
              <a:rPr lang="en-US" dirty="0" err="1">
                <a:latin typeface="Helvetica" pitchFamily="2" charset="0"/>
                <a:cs typeface="Helvetica" pitchFamily="2" charset="0"/>
              </a:rPr>
              <a:t>Asegura</a:t>
            </a:r>
            <a:r>
              <a:rPr lang="en-US" dirty="0">
                <a:latin typeface="Helvetica" pitchFamily="2" charset="0"/>
                <a:cs typeface="Helvetica" pitchFamily="2" charset="0"/>
              </a:rPr>
              <a:t> que </a:t>
            </a:r>
            <a:r>
              <a:rPr lang="es-ES" dirty="0"/>
              <a:t>los resultados se difundan a ASHRAE</a:t>
            </a:r>
            <a:endParaRPr lang="en-US" dirty="0">
              <a:latin typeface="Helvetica" pitchFamily="2" charset="0"/>
              <a:cs typeface="Helvetica" pitchFamily="2"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819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819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819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8195">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8195">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5" grpId="0" build="p" autoUpdateAnimBg="0"/>
    </p:bld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9697" name="Rectangle 2"/>
          <p:cNvSpPr>
            <a:spLocks noGrp="1" noChangeArrowheads="1"/>
          </p:cNvSpPr>
          <p:nvPr>
            <p:ph type="title"/>
          </p:nvPr>
        </p:nvSpPr>
        <p:spPr>
          <a:xfrm>
            <a:off x="457200" y="228600"/>
            <a:ext cx="7162800" cy="1447800"/>
          </a:xfrm>
        </p:spPr>
        <p:txBody>
          <a:bodyPr lIns="92075" tIns="46038" rIns="92075" bIns="46038" anchor="b"/>
          <a:lstStyle/>
          <a:p>
            <a:r>
              <a:rPr lang="en-US" sz="3600" b="1" dirty="0" err="1">
                <a:latin typeface="Helvetica" pitchFamily="34" charset="0"/>
                <a:cs typeface="Helvetica" pitchFamily="34" charset="0"/>
              </a:rPr>
              <a:t>Participa</a:t>
            </a:r>
            <a:r>
              <a:rPr lang="en-US" sz="3600" b="1" dirty="0">
                <a:latin typeface="Helvetica" pitchFamily="34" charset="0"/>
                <a:cs typeface="Helvetica" pitchFamily="34" charset="0"/>
              </a:rPr>
              <a:t> </a:t>
            </a:r>
            <a:r>
              <a:rPr lang="en-US" sz="3600" b="1" dirty="0" err="1">
                <a:latin typeface="Helvetica" pitchFamily="34" charset="0"/>
                <a:cs typeface="Helvetica" pitchFamily="34" charset="0"/>
              </a:rPr>
              <a:t>en</a:t>
            </a:r>
            <a:r>
              <a:rPr lang="en-US" sz="3600" b="1" dirty="0">
                <a:latin typeface="Helvetica" pitchFamily="34" charset="0"/>
                <a:cs typeface="Helvetica" pitchFamily="34" charset="0"/>
              </a:rPr>
              <a:t> el </a:t>
            </a:r>
            <a:r>
              <a:rPr lang="en-US" sz="3600" b="1" dirty="0" err="1">
                <a:latin typeface="Helvetica" pitchFamily="34" charset="0"/>
                <a:cs typeface="Helvetica" pitchFamily="34" charset="0"/>
              </a:rPr>
              <a:t>Proceso</a:t>
            </a:r>
            <a:r>
              <a:rPr lang="en-US" sz="3600" b="1" dirty="0">
                <a:latin typeface="Helvetica" pitchFamily="34" charset="0"/>
                <a:cs typeface="Helvetica" pitchFamily="34" charset="0"/>
              </a:rPr>
              <a:t> de Standards de ASHRAE</a:t>
            </a:r>
          </a:p>
        </p:txBody>
      </p:sp>
      <p:sp>
        <p:nvSpPr>
          <p:cNvPr id="9219" name="Rectangle 3"/>
          <p:cNvSpPr>
            <a:spLocks noGrp="1" noChangeArrowheads="1"/>
          </p:cNvSpPr>
          <p:nvPr>
            <p:ph type="body" idx="1"/>
          </p:nvPr>
        </p:nvSpPr>
        <p:spPr>
          <a:xfrm>
            <a:off x="533400" y="2057400"/>
            <a:ext cx="8305800" cy="4419600"/>
          </a:xfrm>
        </p:spPr>
        <p:txBody>
          <a:bodyPr wrap="square" lIns="92075" tIns="46038" rIns="92075" bIns="46038" numCol="1" anchor="t" anchorCtr="0" compatLnSpc="1">
            <a:prstTxWarp prst="textNoShape">
              <a:avLst/>
            </a:prstTxWarp>
            <a:normAutofit fontScale="92500" lnSpcReduction="20000"/>
          </a:bodyPr>
          <a:lstStyle/>
          <a:p>
            <a:pPr>
              <a:spcBef>
                <a:spcPct val="40000"/>
              </a:spcBef>
              <a:defRPr/>
            </a:pPr>
            <a:r>
              <a:rPr lang="es-ES" dirty="0"/>
              <a:t>La responsabilidad de generar documentos técnicos recae en los Comités de Proyecto de </a:t>
            </a:r>
            <a:r>
              <a:rPr lang="es-ES" dirty="0" err="1"/>
              <a:t>Standards</a:t>
            </a:r>
            <a:r>
              <a:rPr lang="es-ES" dirty="0"/>
              <a:t> </a:t>
            </a:r>
            <a:r>
              <a:rPr lang="en-US" dirty="0">
                <a:latin typeface="Helvetica" pitchFamily="34" charset="0"/>
                <a:cs typeface="Helvetica" pitchFamily="34" charset="0"/>
              </a:rPr>
              <a:t>(SPCs)</a:t>
            </a:r>
          </a:p>
          <a:p>
            <a:pPr>
              <a:spcBef>
                <a:spcPct val="40000"/>
              </a:spcBef>
              <a:defRPr/>
            </a:pPr>
            <a:r>
              <a:rPr lang="es-ES" dirty="0">
                <a:latin typeface="Helvetica" pitchFamily="34" charset="0"/>
                <a:cs typeface="Helvetica" pitchFamily="34" charset="0"/>
              </a:rPr>
              <a:t>Recomienda temas que requieren un Standard</a:t>
            </a:r>
          </a:p>
          <a:p>
            <a:pPr>
              <a:spcBef>
                <a:spcPct val="40000"/>
              </a:spcBef>
              <a:defRPr/>
            </a:pPr>
            <a:r>
              <a:rPr lang="es-ES" dirty="0"/>
              <a:t>Revisa periódicamente la vigencia del Standard del TC</a:t>
            </a:r>
            <a:endParaRPr lang="en-US" dirty="0">
              <a:latin typeface="Helvetica" pitchFamily="34" charset="0"/>
              <a:cs typeface="Helvetica" pitchFamily="34" charset="0"/>
            </a:endParaRPr>
          </a:p>
          <a:p>
            <a:pPr>
              <a:spcBef>
                <a:spcPct val="40000"/>
              </a:spcBef>
              <a:defRPr/>
            </a:pPr>
            <a:r>
              <a:rPr lang="es-ES" dirty="0"/>
              <a:t>Posibilidad de participar como miembros del SPC</a:t>
            </a:r>
          </a:p>
          <a:p>
            <a:pPr>
              <a:spcBef>
                <a:spcPct val="40000"/>
              </a:spcBef>
              <a:defRPr/>
            </a:pPr>
            <a:r>
              <a:rPr lang="es-ES" dirty="0"/>
              <a:t>Proporciona enlaces a los </a:t>
            </a:r>
            <a:r>
              <a:rPr lang="en-US" dirty="0">
                <a:latin typeface="Helvetica" pitchFamily="34" charset="0"/>
                <a:cs typeface="Helvetica" pitchFamily="34" charset="0"/>
              </a:rPr>
              <a:t>SPCs</a:t>
            </a:r>
          </a:p>
          <a:p>
            <a:pPr>
              <a:spcBef>
                <a:spcPct val="40000"/>
              </a:spcBef>
              <a:defRPr/>
            </a:pPr>
            <a:r>
              <a:rPr lang="es-ES" dirty="0"/>
              <a:t>Posibilidad de ser convocado a concurrir a </a:t>
            </a:r>
            <a:r>
              <a:rPr lang="es-ES" dirty="0" err="1"/>
              <a:t>Standards</a:t>
            </a:r>
            <a:r>
              <a:rPr lang="es-ES" dirty="0"/>
              <a:t> que no están publicados por ASHRAE </a:t>
            </a:r>
            <a:r>
              <a:rPr lang="en-US" dirty="0">
                <a:latin typeface="Helvetica" pitchFamily="34" charset="0"/>
                <a:cs typeface="Helvetica" pitchFamily="34" charset="0"/>
              </a:rPr>
              <a:t>(</a:t>
            </a:r>
            <a:r>
              <a:rPr lang="en-US" dirty="0" err="1">
                <a:latin typeface="Helvetica" pitchFamily="34" charset="0"/>
                <a:cs typeface="Helvetica" pitchFamily="34" charset="0"/>
              </a:rPr>
              <a:t>como</a:t>
            </a:r>
            <a:r>
              <a:rPr lang="en-US" dirty="0">
                <a:latin typeface="Helvetica" pitchFamily="34" charset="0"/>
                <a:cs typeface="Helvetica" pitchFamily="34" charset="0"/>
              </a:rPr>
              <a:t> ASTM or ISO)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921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9219">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9219">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9219">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9219">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499"/>
                                          </p:stCondLst>
                                        </p:cTn>
                                        <p:tgtEl>
                                          <p:spTgt spid="9219">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19" grpId="0" build="p" autoUpdateAnimBg="0"/>
    </p:bld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1745" name="Rectangle 2"/>
          <p:cNvSpPr>
            <a:spLocks noGrp="1" noChangeArrowheads="1"/>
          </p:cNvSpPr>
          <p:nvPr>
            <p:ph type="title"/>
          </p:nvPr>
        </p:nvSpPr>
        <p:spPr>
          <a:xfrm>
            <a:off x="685800" y="152400"/>
            <a:ext cx="5486400" cy="914400"/>
          </a:xfrm>
        </p:spPr>
        <p:txBody>
          <a:bodyPr lIns="92075" tIns="46038" rIns="92075" bIns="46038" anchor="b"/>
          <a:lstStyle/>
          <a:p>
            <a:r>
              <a:rPr lang="en-US" sz="3600" b="1" dirty="0" err="1">
                <a:latin typeface="Helvetica" pitchFamily="34" charset="0"/>
                <a:cs typeface="Helvetica" pitchFamily="34" charset="0"/>
              </a:rPr>
              <a:t>Capítulos</a:t>
            </a:r>
            <a:r>
              <a:rPr lang="en-US" sz="3600" b="1" dirty="0">
                <a:latin typeface="Helvetica" pitchFamily="34" charset="0"/>
                <a:cs typeface="Helvetica" pitchFamily="34" charset="0"/>
              </a:rPr>
              <a:t> del Handbook</a:t>
            </a:r>
          </a:p>
        </p:txBody>
      </p:sp>
      <p:sp>
        <p:nvSpPr>
          <p:cNvPr id="10243" name="Rectangle 3"/>
          <p:cNvSpPr>
            <a:spLocks noGrp="1" noChangeArrowheads="1"/>
          </p:cNvSpPr>
          <p:nvPr>
            <p:ph type="body" idx="1"/>
          </p:nvPr>
        </p:nvSpPr>
        <p:spPr>
          <a:xfrm>
            <a:off x="685800" y="1905000"/>
            <a:ext cx="8077200" cy="4114800"/>
          </a:xfrm>
        </p:spPr>
        <p:txBody>
          <a:bodyPr wrap="square" lIns="92075" tIns="46038" rIns="92075" bIns="46038" numCol="1" anchor="t" anchorCtr="0" compatLnSpc="1">
            <a:prstTxWarp prst="textNoShape">
              <a:avLst/>
            </a:prstTxWarp>
            <a:normAutofit/>
          </a:bodyPr>
          <a:lstStyle/>
          <a:p>
            <a:pPr>
              <a:defRPr/>
            </a:pPr>
            <a:r>
              <a:rPr lang="es-ES" dirty="0">
                <a:latin typeface="Helvetica" pitchFamily="2" charset="0"/>
                <a:cs typeface="Helvetica" pitchFamily="2" charset="0"/>
              </a:rPr>
              <a:t>Capítulos asignados coherentemente con su experiencia o alcance</a:t>
            </a:r>
            <a:r>
              <a:rPr lang="en-US" dirty="0">
                <a:latin typeface="Helvetica" pitchFamily="2" charset="0"/>
                <a:cs typeface="Helvetica" pitchFamily="2" charset="0"/>
              </a:rPr>
              <a:t> </a:t>
            </a:r>
          </a:p>
          <a:p>
            <a:pPr>
              <a:spcBef>
                <a:spcPts val="1200"/>
              </a:spcBef>
              <a:defRPr/>
            </a:pPr>
            <a:r>
              <a:rPr lang="es-ES" dirty="0">
                <a:latin typeface="Helvetica" pitchFamily="2" charset="0"/>
                <a:cs typeface="Helvetica" pitchFamily="2" charset="0"/>
              </a:rPr>
              <a:t>La mayoría cuentan subcomités para desarrollar y revisar los capítulos y puede ser responsable de varios capítulos</a:t>
            </a:r>
            <a:r>
              <a:rPr lang="en-US" dirty="0">
                <a:latin typeface="Helvetica" pitchFamily="2" charset="0"/>
                <a:cs typeface="Helvetica" pitchFamily="2" charset="0"/>
              </a:rPr>
              <a:t>.</a:t>
            </a:r>
          </a:p>
          <a:p>
            <a:pPr>
              <a:spcBef>
                <a:spcPts val="1200"/>
              </a:spcBef>
              <a:defRPr/>
            </a:pPr>
            <a:r>
              <a:rPr lang="es-ES" dirty="0"/>
              <a:t>La responsabilidad por cada capítulo figura en el </a:t>
            </a:r>
            <a:r>
              <a:rPr lang="es-ES" dirty="0" err="1"/>
              <a:t>Handbook</a:t>
            </a:r>
            <a:endParaRPr lang="en-US" dirty="0">
              <a:latin typeface="Helvetica" pitchFamily="2" charset="0"/>
              <a:cs typeface="Helvetica" pitchFamily="2"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1024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1024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1024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3" grpId="0" build="p" autoUpdateAnimBg="0"/>
    </p:bld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3793" name="Rectangle 4"/>
          <p:cNvSpPr>
            <a:spLocks noGrp="1" noChangeArrowheads="1"/>
          </p:cNvSpPr>
          <p:nvPr>
            <p:ph type="title"/>
          </p:nvPr>
        </p:nvSpPr>
        <p:spPr>
          <a:xfrm>
            <a:off x="762000" y="685800"/>
            <a:ext cx="7086600" cy="914400"/>
          </a:xfrm>
        </p:spPr>
        <p:txBody>
          <a:bodyPr/>
          <a:lstStyle/>
          <a:p>
            <a:r>
              <a:rPr lang="en-US" sz="3600" dirty="0" err="1">
                <a:latin typeface="Helvetica" pitchFamily="34" charset="0"/>
                <a:cs typeface="Helvetica" pitchFamily="34" charset="0"/>
              </a:rPr>
              <a:t>Programas</a:t>
            </a:r>
            <a:r>
              <a:rPr lang="en-US" sz="3600" dirty="0">
                <a:latin typeface="Helvetica" pitchFamily="34" charset="0"/>
                <a:cs typeface="Helvetica" pitchFamily="34" charset="0"/>
              </a:rPr>
              <a:t> para las </a:t>
            </a:r>
            <a:r>
              <a:rPr lang="en-US" sz="3600" dirty="0" err="1">
                <a:latin typeface="Helvetica" pitchFamily="34" charset="0"/>
                <a:cs typeface="Helvetica" pitchFamily="34" charset="0"/>
              </a:rPr>
              <a:t>Conferencias</a:t>
            </a:r>
            <a:r>
              <a:rPr lang="en-US" sz="3600" dirty="0">
                <a:latin typeface="Helvetica" pitchFamily="34" charset="0"/>
                <a:cs typeface="Helvetica" pitchFamily="34" charset="0"/>
              </a:rPr>
              <a:t> de ASHRAE</a:t>
            </a:r>
          </a:p>
        </p:txBody>
      </p:sp>
      <p:sp>
        <p:nvSpPr>
          <p:cNvPr id="12293" name="Rectangle 5"/>
          <p:cNvSpPr>
            <a:spLocks noGrp="1" noChangeArrowheads="1"/>
          </p:cNvSpPr>
          <p:nvPr>
            <p:ph type="body" idx="1"/>
          </p:nvPr>
        </p:nvSpPr>
        <p:spPr>
          <a:xfrm>
            <a:off x="762000" y="1828800"/>
            <a:ext cx="7772400" cy="4419600"/>
          </a:xfrm>
        </p:spPr>
        <p:txBody>
          <a:bodyPr wrap="square" numCol="1" anchor="t" anchorCtr="0" compatLnSpc="1">
            <a:prstTxWarp prst="textNoShape">
              <a:avLst/>
            </a:prstTxWarp>
            <a:normAutofit fontScale="85000" lnSpcReduction="20000"/>
          </a:bodyPr>
          <a:lstStyle/>
          <a:p>
            <a:pPr>
              <a:defRPr/>
            </a:pPr>
            <a:r>
              <a:rPr lang="es-ES" sz="2000" dirty="0"/>
              <a:t>Los comités y sus miembros sugieren temas y sesiones para ser presentados, por lo que casi todos los programas de la conferencia son patrocinados por los </a:t>
            </a:r>
            <a:r>
              <a:rPr lang="es-ES" sz="2000" dirty="0" err="1"/>
              <a:t>TCs</a:t>
            </a:r>
            <a:r>
              <a:rPr lang="es-ES" sz="2000" dirty="0"/>
              <a:t>, </a:t>
            </a:r>
            <a:r>
              <a:rPr lang="es-ES" sz="2000" dirty="0" err="1"/>
              <a:t>TGs</a:t>
            </a:r>
            <a:r>
              <a:rPr lang="es-ES" sz="2000" dirty="0"/>
              <a:t>, y </a:t>
            </a:r>
            <a:r>
              <a:rPr lang="es-ES" sz="2000" dirty="0" err="1"/>
              <a:t>TRGs</a:t>
            </a:r>
            <a:endParaRPr lang="es-ES" sz="2000" dirty="0"/>
          </a:p>
          <a:p>
            <a:pPr>
              <a:defRPr/>
            </a:pPr>
            <a:r>
              <a:rPr lang="es-ES" dirty="0">
                <a:latin typeface="Helvetica" pitchFamily="2" charset="0"/>
                <a:cs typeface="Helvetica" pitchFamily="2" charset="0"/>
              </a:rPr>
              <a:t>Sesiones técnicas y artículos académicos de conferencia </a:t>
            </a:r>
            <a:r>
              <a:rPr lang="en-US" sz="2000" dirty="0">
                <a:latin typeface="Helvetica" pitchFamily="2" charset="0"/>
                <a:cs typeface="Helvetica" pitchFamily="2" charset="0"/>
              </a:rPr>
              <a:t>(</a:t>
            </a:r>
            <a:r>
              <a:rPr lang="en-US" sz="2000" dirty="0" err="1">
                <a:latin typeface="Helvetica" pitchFamily="2" charset="0"/>
                <a:cs typeface="Helvetica" pitchFamily="2" charset="0"/>
              </a:rPr>
              <a:t>Symposio</a:t>
            </a:r>
            <a:r>
              <a:rPr lang="en-US" sz="2000" dirty="0">
                <a:latin typeface="Helvetica" pitchFamily="2" charset="0"/>
                <a:cs typeface="Helvetica" pitchFamily="2" charset="0"/>
              </a:rPr>
              <a:t>)</a:t>
            </a:r>
          </a:p>
          <a:p>
            <a:pPr lvl="1">
              <a:defRPr/>
            </a:pPr>
            <a:r>
              <a:rPr lang="es-ES" sz="2000" dirty="0">
                <a:latin typeface="Helvetica" pitchFamily="2" charset="0"/>
                <a:cs typeface="Helvetica" pitchFamily="2" charset="0"/>
              </a:rPr>
              <a:t>Artículos sobre publicaciones académicos </a:t>
            </a:r>
            <a:r>
              <a:rPr lang="es-ES" sz="2000" dirty="0"/>
              <a:t>sobre temas específicos que se publican en </a:t>
            </a:r>
            <a:r>
              <a:rPr lang="es-ES" sz="2000" i="1" dirty="0"/>
              <a:t>ASHRAE </a:t>
            </a:r>
            <a:r>
              <a:rPr lang="es-ES" sz="2000" i="1" dirty="0" err="1"/>
              <a:t>Transactions</a:t>
            </a:r>
            <a:r>
              <a:rPr lang="es-ES" sz="2000" i="1" dirty="0"/>
              <a:t> </a:t>
            </a:r>
            <a:r>
              <a:rPr lang="es-ES" sz="2000" dirty="0"/>
              <a:t>generalmente iniciado por los </a:t>
            </a:r>
            <a:r>
              <a:rPr lang="es-ES" sz="2000" dirty="0" err="1"/>
              <a:t>TCs</a:t>
            </a:r>
            <a:r>
              <a:rPr lang="es-ES" sz="2000" dirty="0"/>
              <a:t> o TGS y críticas son por lo general de los CT, TG, o TRGS.</a:t>
            </a:r>
            <a:endParaRPr lang="en-US" sz="2000" dirty="0">
              <a:latin typeface="Helvetica" pitchFamily="2" charset="0"/>
              <a:cs typeface="Helvetica" pitchFamily="2" charset="0"/>
            </a:endParaRPr>
          </a:p>
          <a:p>
            <a:pPr>
              <a:defRPr/>
            </a:pPr>
            <a:r>
              <a:rPr lang="en-US" sz="2600" dirty="0" err="1">
                <a:latin typeface="Helvetica" pitchFamily="2" charset="0"/>
                <a:cs typeface="Helvetica" pitchFamily="2" charset="0"/>
              </a:rPr>
              <a:t>Seminarios</a:t>
            </a:r>
            <a:r>
              <a:rPr lang="en-US" sz="2600" dirty="0">
                <a:latin typeface="Helvetica" pitchFamily="2" charset="0"/>
                <a:cs typeface="Helvetica" pitchFamily="2" charset="0"/>
              </a:rPr>
              <a:t> y </a:t>
            </a:r>
            <a:r>
              <a:rPr lang="en-US" sz="2600" dirty="0" err="1">
                <a:latin typeface="Helvetica" pitchFamily="2" charset="0"/>
                <a:cs typeface="Helvetica" pitchFamily="2" charset="0"/>
              </a:rPr>
              <a:t>Foros</a:t>
            </a:r>
            <a:endParaRPr lang="en-US" sz="2600" dirty="0">
              <a:latin typeface="Helvetica" pitchFamily="2" charset="0"/>
              <a:cs typeface="Helvetica" pitchFamily="2" charset="0"/>
            </a:endParaRPr>
          </a:p>
          <a:p>
            <a:pPr lvl="1">
              <a:defRPr/>
            </a:pPr>
            <a:r>
              <a:rPr lang="es-ES" sz="2200" dirty="0">
                <a:latin typeface="Helvetica" pitchFamily="2" charset="0"/>
                <a:cs typeface="Helvetica" pitchFamily="2" charset="0"/>
              </a:rPr>
              <a:t>La mayoría de estas sesiones se han propuesto, desarrollado, y presentado por los miembros del comité.</a:t>
            </a:r>
            <a:endParaRPr lang="en-US" sz="2200" dirty="0">
              <a:latin typeface="Helvetica" pitchFamily="2" charset="0"/>
              <a:cs typeface="Helvetica" pitchFamily="2" charset="0"/>
            </a:endParaRPr>
          </a:p>
          <a:p>
            <a:pPr lvl="1">
              <a:defRPr/>
            </a:pPr>
            <a:r>
              <a:rPr lang="es-ES" sz="2200" dirty="0">
                <a:latin typeface="Helvetica" pitchFamily="2" charset="0"/>
                <a:cs typeface="Helvetica" pitchFamily="2" charset="0"/>
              </a:rPr>
              <a:t>Los temas del seminario incluyen conceptos básicos, los avances recientes y la investigación en curso de los miembros y sus organizaciones.</a:t>
            </a:r>
            <a:endParaRPr lang="en-US" sz="2200" dirty="0">
              <a:latin typeface="Helvetica" pitchFamily="2" charset="0"/>
              <a:cs typeface="Helvetica" pitchFamily="2" charset="0"/>
            </a:endParaRPr>
          </a:p>
          <a:p>
            <a:pPr lvl="1">
              <a:defRPr/>
            </a:pPr>
            <a:r>
              <a:rPr lang="es-ES" sz="2200" dirty="0">
                <a:latin typeface="Helvetica" pitchFamily="2" charset="0"/>
                <a:cs typeface="Helvetica" pitchFamily="2" charset="0"/>
              </a:rPr>
              <a:t>Los foros incluyen la participación del público en las preguntas planteadas por los </a:t>
            </a:r>
            <a:r>
              <a:rPr lang="es-ES" sz="2200" dirty="0" err="1">
                <a:latin typeface="Helvetica" pitchFamily="2" charset="0"/>
                <a:cs typeface="Helvetica" pitchFamily="2" charset="0"/>
              </a:rPr>
              <a:t>TCs</a:t>
            </a:r>
            <a:r>
              <a:rPr lang="es-ES" sz="2200" dirty="0">
                <a:latin typeface="Helvetica" pitchFamily="2" charset="0"/>
                <a:cs typeface="Helvetica" pitchFamily="2" charset="0"/>
              </a:rPr>
              <a:t> para identificar las necesidades técnicas de los miembros</a:t>
            </a:r>
            <a:r>
              <a:rPr lang="en-US" sz="2200" dirty="0">
                <a:latin typeface="Helvetica" pitchFamily="2" charset="0"/>
                <a:cs typeface="Helvetica" pitchFamily="2" charset="0"/>
              </a:rPr>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1229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1229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1229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1" nodeType="clickEffect">
                                  <p:stCondLst>
                                    <p:cond delay="0"/>
                                  </p:stCondLst>
                                  <p:childTnLst>
                                    <p:set>
                                      <p:cBhvr>
                                        <p:cTn id="18" dur="1" fill="hold">
                                          <p:stCondLst>
                                            <p:cond delay="0"/>
                                          </p:stCondLst>
                                        </p:cTn>
                                        <p:tgtEl>
                                          <p:spTgt spid="1229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1" nodeType="clickEffect">
                                  <p:stCondLst>
                                    <p:cond delay="0"/>
                                  </p:stCondLst>
                                  <p:childTnLst>
                                    <p:set>
                                      <p:cBhvr>
                                        <p:cTn id="22" dur="1" fill="hold">
                                          <p:stCondLst>
                                            <p:cond delay="0"/>
                                          </p:stCondLst>
                                        </p:cTn>
                                        <p:tgtEl>
                                          <p:spTgt spid="1229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1" nodeType="clickEffect">
                                  <p:stCondLst>
                                    <p:cond delay="0"/>
                                  </p:stCondLst>
                                  <p:childTnLst>
                                    <p:set>
                                      <p:cBhvr>
                                        <p:cTn id="26" dur="1" fill="hold">
                                          <p:stCondLst>
                                            <p:cond delay="0"/>
                                          </p:stCondLst>
                                        </p:cTn>
                                        <p:tgtEl>
                                          <p:spTgt spid="1229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1" nodeType="clickEffect">
                                  <p:stCondLst>
                                    <p:cond delay="0"/>
                                  </p:stCondLst>
                                  <p:childTnLst>
                                    <p:set>
                                      <p:cBhvr>
                                        <p:cTn id="30" dur="1" fill="hold">
                                          <p:stCondLst>
                                            <p:cond delay="0"/>
                                          </p:stCondLst>
                                        </p:cTn>
                                        <p:tgtEl>
                                          <p:spTgt spid="1229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93" grpId="0" uiExpand="1" build="p" bldLvl="2" autoUpdateAnimBg="0"/>
      <p:bldP spid="12293" grpId="1" uiExpand="1" build="p"/>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7874</TotalTime>
  <Words>3311</Words>
  <Application>Microsoft Office PowerPoint</Application>
  <PresentationFormat>On-screen Show (4:3)</PresentationFormat>
  <Paragraphs>200</Paragraphs>
  <Slides>14</Slides>
  <Notes>14</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14</vt:i4>
      </vt:variant>
    </vt:vector>
  </HeadingPairs>
  <TitlesOfParts>
    <vt:vector size="21" baseType="lpstr">
      <vt:lpstr>Arial</vt:lpstr>
      <vt:lpstr>Book Antiqua</vt:lpstr>
      <vt:lpstr>Calibri</vt:lpstr>
      <vt:lpstr>Helvetica</vt:lpstr>
      <vt:lpstr>Impact</vt:lpstr>
      <vt:lpstr>Wingdings</vt:lpstr>
      <vt:lpstr>Office Theme</vt:lpstr>
      <vt:lpstr>Comités Técnicos de ASHRAE – Quien, Qué, y Cómo</vt:lpstr>
      <vt:lpstr>ASHRAE tiene cuatro tipos de comités enfocados en la información técnica.</vt:lpstr>
      <vt:lpstr>Miembros del TC, TG, o TRG</vt:lpstr>
      <vt:lpstr>¿Quien esta en un TC, TG, o TRG?</vt:lpstr>
      <vt:lpstr>¿Cómo funciona un Comité Técnico (TC) de ASHRAE?</vt:lpstr>
      <vt:lpstr>Investigación de ASHRAE – Iniciado y &amp; Monitoreado</vt:lpstr>
      <vt:lpstr>Participa en el Proceso de Standards de ASHRAE</vt:lpstr>
      <vt:lpstr>Capítulos del Handbook</vt:lpstr>
      <vt:lpstr>Programas para las Conferencias de ASHRAE</vt:lpstr>
      <vt:lpstr>Cómo Participar</vt:lpstr>
      <vt:lpstr>Participación “Remota”</vt:lpstr>
      <vt:lpstr>Secciones del Comité Técnico</vt:lpstr>
      <vt:lpstr>ASHRAE Le Dará el Mundo</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Bill Blount</dc:creator>
  <cp:lastModifiedBy>Ken</cp:lastModifiedBy>
  <cp:revision>240</cp:revision>
  <dcterms:created xsi:type="dcterms:W3CDTF">2011-12-07T19:09:13Z</dcterms:created>
  <dcterms:modified xsi:type="dcterms:W3CDTF">2016-08-12T15:02:10Z</dcterms:modified>
</cp:coreProperties>
</file>